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738" r:id="rId1"/>
    <p:sldMasterId id="2147483710" r:id="rId2"/>
  </p:sldMasterIdLst>
  <p:notesMasterIdLst>
    <p:notesMasterId r:id="rId23"/>
  </p:notesMasterIdLst>
  <p:handoutMasterIdLst>
    <p:handoutMasterId r:id="rId24"/>
  </p:handoutMasterIdLst>
  <p:sldIdLst>
    <p:sldId id="390" r:id="rId3"/>
    <p:sldId id="388" r:id="rId4"/>
    <p:sldId id="370" r:id="rId5"/>
    <p:sldId id="371" r:id="rId6"/>
    <p:sldId id="372" r:id="rId7"/>
    <p:sldId id="373" r:id="rId8"/>
    <p:sldId id="391" r:id="rId9"/>
    <p:sldId id="374" r:id="rId10"/>
    <p:sldId id="375" r:id="rId11"/>
    <p:sldId id="387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4" r:id="rId20"/>
    <p:sldId id="385" r:id="rId21"/>
    <p:sldId id="361" r:id="rId22"/>
  </p:sldIdLst>
  <p:sldSz cx="9144000" cy="5143500" type="screen16x9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37">
          <p15:clr>
            <a:srgbClr val="A4A3A4"/>
          </p15:clr>
        </p15:guide>
        <p15:guide id="4" pos="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442"/>
    <a:srgbClr val="007383"/>
    <a:srgbClr val="007483"/>
    <a:srgbClr val="202743"/>
    <a:srgbClr val="203865"/>
    <a:srgbClr val="1630FF"/>
    <a:srgbClr val="7F6000"/>
    <a:srgbClr val="0000FF"/>
    <a:srgbClr val="18264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6" autoAdjust="0"/>
    <p:restoredTop sz="75089" autoAdjust="0"/>
  </p:normalViewPr>
  <p:slideViewPr>
    <p:cSldViewPr snapToGrid="0" snapToObjects="1">
      <p:cViewPr varScale="1">
        <p:scale>
          <a:sx n="87" d="100"/>
          <a:sy n="87" d="100"/>
        </p:scale>
        <p:origin x="1544" y="192"/>
      </p:cViewPr>
      <p:guideLst>
        <p:guide orient="horz" pos="1620"/>
        <p:guide pos="2880"/>
        <p:guide orient="horz" pos="1537"/>
        <p:guide pos="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5CD5E-BE4C-4E9B-84EE-C58155F889DE}" type="datetimeFigureOut">
              <a:rPr lang="en-IE" smtClean="0"/>
              <a:t>21/11/2018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47D31-6485-4CA2-92EA-8818C983E4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0022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20CAC-3929-4AF8-981B-A71D28C339E8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810125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2C83-B8B4-4F0E-BDD4-185CE1415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783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78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NEWTON technologie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359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41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57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03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42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33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13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15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67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9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53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Děkujeme</a:t>
            </a:r>
            <a:r>
              <a:rPr lang="cs-CZ" baseline="0"/>
              <a:t> </a:t>
            </a:r>
            <a:r>
              <a:rPr lang="cs-CZ" baseline="0" dirty="0"/>
              <a:t>Vám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9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0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800" b="0" u="none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800" b="0" u="none" dirty="0"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="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25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62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66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Projektové cíle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01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1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2C83-B8B4-4F0E-BDD4-185CE14153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4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89" y="881673"/>
            <a:ext cx="6858000" cy="17907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589" y="2742223"/>
            <a:ext cx="6858000" cy="12414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636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48011"/>
            <a:ext cx="7886700" cy="2811783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rgbClr val="9EE543"/>
              </a:buClr>
              <a:defRPr sz="2700">
                <a:solidFill>
                  <a:srgbClr val="666666"/>
                </a:solidFill>
                <a:latin typeface="Arial"/>
                <a:cs typeface="Arial"/>
              </a:defRPr>
            </a:lvl1pPr>
            <a:lvl2pPr>
              <a:buClr>
                <a:srgbClr val="9EE543"/>
              </a:buClr>
              <a:defRPr sz="2400">
                <a:solidFill>
                  <a:srgbClr val="666666"/>
                </a:solidFill>
                <a:latin typeface="Arial"/>
                <a:cs typeface="Arial"/>
              </a:defRPr>
            </a:lvl2pPr>
            <a:lvl3pPr>
              <a:buClr>
                <a:srgbClr val="9EE543"/>
              </a:buClr>
              <a:defRPr sz="2100">
                <a:solidFill>
                  <a:srgbClr val="666666"/>
                </a:solidFill>
                <a:latin typeface="Arial"/>
                <a:cs typeface="Arial"/>
              </a:defRPr>
            </a:lvl3pPr>
            <a:lvl4pPr>
              <a:buClr>
                <a:srgbClr val="9EE543"/>
              </a:buClr>
              <a:defRPr sz="1800">
                <a:solidFill>
                  <a:srgbClr val="666666"/>
                </a:solidFill>
                <a:latin typeface="Arial"/>
                <a:cs typeface="Arial"/>
              </a:defRPr>
            </a:lvl4pPr>
            <a:lvl5pPr>
              <a:buClr>
                <a:srgbClr val="9EE543"/>
              </a:buClr>
              <a:defRPr sz="1800">
                <a:solidFill>
                  <a:srgbClr val="66666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28650" y="1191291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43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06744158_small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83" y="-417913"/>
            <a:ext cx="9536870" cy="635791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45383" y="3315125"/>
            <a:ext cx="9652000" cy="1992923"/>
          </a:xfrm>
          <a:prstGeom prst="rect">
            <a:avLst/>
          </a:prstGeom>
          <a:solidFill>
            <a:srgbClr val="1826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 userDrawn="1"/>
        </p:nvSpPr>
        <p:spPr>
          <a:xfrm>
            <a:off x="489779" y="3616344"/>
            <a:ext cx="6060017" cy="131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4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85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466146581-for-powerp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55" y="-51490"/>
            <a:ext cx="9351819" cy="6242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7030" y="-68945"/>
            <a:ext cx="9721272" cy="1179905"/>
          </a:xfrm>
          <a:prstGeom prst="rect">
            <a:avLst/>
          </a:prstGeom>
          <a:solidFill>
            <a:srgbClr val="182645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 userDrawn="1"/>
        </p:nvSpPr>
        <p:spPr>
          <a:xfrm>
            <a:off x="527404" y="363123"/>
            <a:ext cx="6060017" cy="131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4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Tx/>
              <a:buNone/>
            </a:pPr>
            <a:r>
              <a:rPr lang="en-IE" dirty="0">
                <a:solidFill>
                  <a:schemeClr val="bg1"/>
                </a:solidFill>
              </a:rPr>
              <a:t>Project Goals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newton-logo3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02" y="294701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3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ton-ppt-front-cover.pdf">
            <a:extLst>
              <a:ext uri="{FF2B5EF4-FFF2-40B4-BE49-F238E27FC236}">
                <a16:creationId xmlns="" xmlns:a16="http://schemas.microsoft.com/office/drawing/2014/main" id="{59FFEF24-1EFD-434A-9779-F82AB2DF9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28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579987490-power-point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58" y="-68945"/>
            <a:ext cx="9251758" cy="616992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77030" y="-68945"/>
            <a:ext cx="9721272" cy="1179905"/>
          </a:xfrm>
          <a:prstGeom prst="rect">
            <a:avLst/>
          </a:prstGeom>
          <a:solidFill>
            <a:srgbClr val="182645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 userDrawn="1"/>
        </p:nvSpPr>
        <p:spPr>
          <a:xfrm>
            <a:off x="527404" y="363123"/>
            <a:ext cx="6060017" cy="131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4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Tx/>
              <a:buNone/>
            </a:pPr>
            <a:r>
              <a:rPr lang="en-IE" dirty="0">
                <a:solidFill>
                  <a:schemeClr val="bg1"/>
                </a:solidFill>
              </a:rPr>
              <a:t>NEWTON Technologies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newton-logo3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02" y="294701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0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5996" y="3052698"/>
            <a:ext cx="7174132" cy="9559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65000"/>
                  </a:schemeClr>
                </a:solidFill>
                <a:latin typeface="Calibri"/>
                <a:ea typeface="Verdana" panose="020B0604030504040204" pitchFamily="34" charset="0"/>
                <a:cs typeface="Calibri"/>
              </a:rPr>
              <a:t>Thank you</a:t>
            </a:r>
          </a:p>
          <a:p>
            <a:pPr algn="ctr"/>
            <a:endParaRPr lang="en-IE" dirty="0"/>
          </a:p>
        </p:txBody>
      </p:sp>
      <p:pic>
        <p:nvPicPr>
          <p:cNvPr id="3" name="Picture 2" descr="newton-logo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74" y="1545328"/>
            <a:ext cx="1443242" cy="14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ton-6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497" y="-481949"/>
            <a:ext cx="12132523" cy="61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3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ton-5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625600"/>
            <a:ext cx="65151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7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5996" y="3052698"/>
            <a:ext cx="7174132" cy="9559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65000"/>
                  </a:schemeClr>
                </a:solidFill>
                <a:latin typeface="Calibri"/>
                <a:ea typeface="Verdana" panose="020B0604030504040204" pitchFamily="34" charset="0"/>
                <a:cs typeface="Calibri"/>
              </a:rPr>
              <a:t>Thank you</a:t>
            </a:r>
          </a:p>
          <a:p>
            <a:pPr algn="ctr"/>
            <a:endParaRPr lang="en-IE" dirty="0"/>
          </a:p>
        </p:txBody>
      </p:sp>
      <p:pic>
        <p:nvPicPr>
          <p:cNvPr id="3" name="Picture 2" descr="newton-logo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74" y="1545328"/>
            <a:ext cx="1443242" cy="14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 userDrawn="1"/>
        </p:nvSpPr>
        <p:spPr>
          <a:xfrm>
            <a:off x="628650" y="2115765"/>
            <a:ext cx="5597606" cy="1152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8264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sz="4000" dirty="0" err="1"/>
              <a:t>Firstname</a:t>
            </a:r>
            <a:r>
              <a:rPr lang="en-US" sz="4000" dirty="0"/>
              <a:t> Surname</a:t>
            </a:r>
          </a:p>
        </p:txBody>
      </p:sp>
      <p:sp>
        <p:nvSpPr>
          <p:cNvPr id="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28650" y="3268493"/>
            <a:ext cx="4210376" cy="6748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algn="l"/>
            <a:r>
              <a:rPr lang="en-US" dirty="0"/>
              <a:t>Head of Research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28650" y="1073023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ioa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85" y="1390500"/>
            <a:ext cx="1668333" cy="28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073023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11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073023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11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511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lay numbe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 userDrawn="1"/>
        </p:nvSpPr>
        <p:spPr bwMode="auto">
          <a:xfrm>
            <a:off x="1267524" y="1286335"/>
            <a:ext cx="14157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33CCEE"/>
                </a:solidFill>
                <a:latin typeface="Varela Round" panose="02000000000000000000" pitchFamily="2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E" altLang="en-US" dirty="0">
                <a:solidFill>
                  <a:srgbClr val="9EE543"/>
                </a:solidFill>
                <a:latin typeface="Arial"/>
                <a:cs typeface="Arial"/>
              </a:rPr>
              <a:t>X  5</a:t>
            </a:r>
          </a:p>
          <a:p>
            <a:r>
              <a:rPr lang="en-IE" altLang="en-US" b="0" dirty="0">
                <a:solidFill>
                  <a:srgbClr val="999999"/>
                </a:solidFill>
                <a:latin typeface="Arial"/>
                <a:cs typeface="Arial"/>
              </a:rPr>
              <a:t>Schools</a:t>
            </a:r>
          </a:p>
        </p:txBody>
      </p:sp>
      <p:sp>
        <p:nvSpPr>
          <p:cNvPr id="4" name="TextBox 22"/>
          <p:cNvSpPr txBox="1">
            <a:spLocks noChangeArrowheads="1"/>
          </p:cNvSpPr>
          <p:nvPr userDrawn="1"/>
        </p:nvSpPr>
        <p:spPr bwMode="auto">
          <a:xfrm>
            <a:off x="1267524" y="2937357"/>
            <a:ext cx="192904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IE" altLang="en-US" sz="1600" b="1" dirty="0">
                <a:solidFill>
                  <a:srgbClr val="9EE543"/>
                </a:solidFill>
                <a:latin typeface="Calibri"/>
                <a:cs typeface="Calibri"/>
              </a:rPr>
              <a:t>X 26</a:t>
            </a:r>
          </a:p>
          <a:p>
            <a:r>
              <a:rPr lang="en-IE" altLang="en-US" sz="1600" dirty="0">
                <a:solidFill>
                  <a:srgbClr val="999999"/>
                </a:solidFill>
                <a:latin typeface="Calibri"/>
                <a:cs typeface="Calibri"/>
              </a:rPr>
              <a:t>Class sessions</a:t>
            </a:r>
          </a:p>
        </p:txBody>
      </p:sp>
      <p:sp>
        <p:nvSpPr>
          <p:cNvPr id="5" name="TextBox 24"/>
          <p:cNvSpPr txBox="1">
            <a:spLocks noChangeArrowheads="1"/>
          </p:cNvSpPr>
          <p:nvPr userDrawn="1"/>
        </p:nvSpPr>
        <p:spPr bwMode="auto">
          <a:xfrm>
            <a:off x="1267524" y="2084418"/>
            <a:ext cx="176302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IE" altLang="en-US" sz="1600" b="1" dirty="0">
                <a:solidFill>
                  <a:srgbClr val="9EE543"/>
                </a:solidFill>
                <a:latin typeface="Calibri"/>
                <a:cs typeface="Calibri"/>
              </a:rPr>
              <a:t>X  5</a:t>
            </a:r>
          </a:p>
          <a:p>
            <a:r>
              <a:rPr lang="en-IE" altLang="en-US" sz="1600" dirty="0">
                <a:solidFill>
                  <a:srgbClr val="999999"/>
                </a:solidFill>
                <a:latin typeface="Calibri"/>
                <a:cs typeface="Calibri"/>
              </a:rPr>
              <a:t>Teachers</a:t>
            </a:r>
          </a:p>
        </p:txBody>
      </p:sp>
      <p:pic>
        <p:nvPicPr>
          <p:cNvPr id="6" name="Picture 5" descr="teacher_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4" y="2139398"/>
            <a:ext cx="529795" cy="529795"/>
          </a:xfrm>
          <a:prstGeom prst="rect">
            <a:avLst/>
          </a:prstGeom>
        </p:spPr>
      </p:pic>
      <p:pic>
        <p:nvPicPr>
          <p:cNvPr id="7" name="Picture 6" descr="school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4" y="1322581"/>
            <a:ext cx="726017" cy="484012"/>
          </a:xfrm>
          <a:prstGeom prst="rect">
            <a:avLst/>
          </a:prstGeom>
        </p:spPr>
      </p:pic>
      <p:pic>
        <p:nvPicPr>
          <p:cNvPr id="8" name="Picture 7" descr="classroom23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8" y="3014133"/>
            <a:ext cx="508000" cy="508000"/>
          </a:xfrm>
          <a:prstGeom prst="rect">
            <a:avLst/>
          </a:prstGeom>
        </p:spPr>
      </p:pic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1281876" y="3983215"/>
            <a:ext cx="23262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IE" altLang="en-US" sz="1600" dirty="0">
                <a:solidFill>
                  <a:srgbClr val="999999"/>
                </a:solidFill>
                <a:latin typeface="Calibri"/>
                <a:cs typeface="Calibri"/>
              </a:rPr>
              <a:t>Excellent teacher usage</a:t>
            </a:r>
          </a:p>
        </p:txBody>
      </p:sp>
      <p:pic>
        <p:nvPicPr>
          <p:cNvPr id="10" name="Picture 9" descr="thumbsup_d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833372"/>
            <a:ext cx="520989" cy="5209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 userDrawn="1"/>
        </p:nvSpPr>
        <p:spPr>
          <a:xfrm>
            <a:off x="628650" y="256133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8264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50" y="1073023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217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06744158_small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83" y="-417913"/>
            <a:ext cx="9536870" cy="635791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45383" y="3315125"/>
            <a:ext cx="9652000" cy="1992923"/>
          </a:xfrm>
          <a:prstGeom prst="rect">
            <a:avLst/>
          </a:prstGeom>
          <a:solidFill>
            <a:srgbClr val="1826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 userDrawn="1"/>
        </p:nvSpPr>
        <p:spPr>
          <a:xfrm>
            <a:off x="489779" y="3616344"/>
            <a:ext cx="6060017" cy="131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4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8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mpt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073023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03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 userDrawn="1"/>
        </p:nvSpPr>
        <p:spPr>
          <a:xfrm>
            <a:off x="628650" y="2115765"/>
            <a:ext cx="5597606" cy="1152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8264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sz="4000" dirty="0" err="1"/>
              <a:t>Firstname</a:t>
            </a:r>
            <a:r>
              <a:rPr lang="en-US" sz="4000" dirty="0"/>
              <a:t> Surname</a:t>
            </a:r>
          </a:p>
        </p:txBody>
      </p:sp>
      <p:sp>
        <p:nvSpPr>
          <p:cNvPr id="4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628650" y="3268493"/>
            <a:ext cx="4210376" cy="67485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algn="l"/>
            <a:r>
              <a:rPr lang="en-US" dirty="0"/>
              <a:t>Head of Research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28650" y="1073023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ioa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85" y="1390500"/>
            <a:ext cx="1668333" cy="280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8650" y="1079536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1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1319092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Mster</a:t>
            </a:r>
            <a:r>
              <a:rPr lang="en-US" dirty="0"/>
              <a:t>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938217"/>
            <a:ext cx="3868737" cy="2762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19092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38217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073023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16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28650" y="1073023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1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9413"/>
            <a:ext cx="6546890" cy="6470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237436"/>
            <a:ext cx="4629150" cy="3158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237436"/>
            <a:ext cx="2949575" cy="31647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28650" y="1073023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7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 userDrawn="1"/>
        </p:nvSpPr>
        <p:spPr>
          <a:xfrm>
            <a:off x="628650" y="256133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8264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203865"/>
                </a:solidFill>
              </a:rPr>
              <a:t>Click to edit Master title style</a:t>
            </a:r>
            <a:endParaRPr lang="en-IE" dirty="0">
              <a:solidFill>
                <a:srgbClr val="203865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 userDrawn="1"/>
        </p:nvSpPr>
        <p:spPr>
          <a:xfrm>
            <a:off x="628650" y="1488281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4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20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EE54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Tx/>
              <a:buNone/>
            </a:pPr>
            <a:r>
              <a:rPr lang="en-US" dirty="0"/>
              <a:t>Click to edit Master text styles</a:t>
            </a:r>
          </a:p>
          <a:p>
            <a:pPr marL="457200" lvl="1" indent="0">
              <a:buFontTx/>
              <a:buNone/>
            </a:pPr>
            <a:r>
              <a:rPr lang="en-US" dirty="0"/>
              <a:t>Second level</a:t>
            </a:r>
          </a:p>
          <a:p>
            <a:pPr marL="914400" lvl="2" indent="0">
              <a:buFontTx/>
              <a:buNone/>
            </a:pPr>
            <a:r>
              <a:rPr lang="en-US" dirty="0"/>
              <a:t>Third level</a:t>
            </a:r>
          </a:p>
          <a:p>
            <a:pPr marL="1371600" lvl="3" indent="0">
              <a:buFontTx/>
              <a:buNone/>
            </a:pPr>
            <a:r>
              <a:rPr lang="en-US" dirty="0"/>
              <a:t>Fourth level</a:t>
            </a:r>
          </a:p>
          <a:p>
            <a:pPr marL="1828800" lvl="4" indent="0">
              <a:buFontTx/>
              <a:buNone/>
            </a:pPr>
            <a:r>
              <a:rPr lang="en-US" dirty="0"/>
              <a:t>Fifth level</a:t>
            </a:r>
            <a:endParaRPr lang="en-IE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8650" y="1191291"/>
            <a:ext cx="7886700" cy="0"/>
          </a:xfrm>
          <a:prstGeom prst="line">
            <a:avLst/>
          </a:prstGeom>
          <a:ln>
            <a:solidFill>
              <a:srgbClr val="18264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759" y="4744080"/>
            <a:ext cx="766102" cy="4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9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emf"/><Relationship Id="rId1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266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15112" y="4788637"/>
            <a:ext cx="19002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E" sz="800">
                <a:solidFill>
                  <a:srgbClr val="A5A5A5"/>
                </a:solidFill>
                <a:latin typeface="Arial"/>
                <a:cs typeface="Arial"/>
              </a:rPr>
              <a:t>www.newtonproject</a:t>
            </a:r>
            <a:r>
              <a:rPr lang="en-IE" sz="800" dirty="0">
                <a:solidFill>
                  <a:srgbClr val="A5A5A5"/>
                </a:solidFill>
                <a:latin typeface="Arial"/>
                <a:cs typeface="Arial"/>
              </a:rPr>
              <a:t>.eu</a:t>
            </a:r>
          </a:p>
        </p:txBody>
      </p:sp>
      <p:pic>
        <p:nvPicPr>
          <p:cNvPr id="17" name="Picture 16" descr="newton-logo3.pd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02" y="294701"/>
            <a:ext cx="698500" cy="6985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44235" y="4747293"/>
            <a:ext cx="30197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600" dirty="0">
                <a:solidFill>
                  <a:schemeClr val="accent3"/>
                </a:solidFill>
                <a:latin typeface="Arial"/>
                <a:cs typeface="Arial"/>
              </a:rPr>
              <a:t>This project</a:t>
            </a:r>
            <a:r>
              <a:rPr lang="en-IE" sz="600" baseline="0" dirty="0">
                <a:solidFill>
                  <a:schemeClr val="accent3"/>
                </a:solidFill>
                <a:latin typeface="Arial"/>
                <a:cs typeface="Arial"/>
              </a:rPr>
              <a:t> has received funding from the European Union’s Horizon 2020 Research and Innovation programme under Grant Agreement no. 688503</a:t>
            </a:r>
            <a:endParaRPr lang="en-IE" sz="600" dirty="0">
              <a:solidFill>
                <a:schemeClr val="accent3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742" y="4757859"/>
            <a:ext cx="416821" cy="270038"/>
          </a:xfrm>
          <a:prstGeom prst="rect">
            <a:avLst/>
          </a:prstGeom>
          <a:solidFill>
            <a:srgbClr val="202743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83847" y="4763272"/>
            <a:ext cx="460730" cy="2841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054513" y="-4884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2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65" r:id="rId3"/>
    <p:sldLayoutId id="2147483768" r:id="rId4"/>
    <p:sldLayoutId id="2147483741" r:id="rId5"/>
    <p:sldLayoutId id="2147483743" r:id="rId6"/>
    <p:sldLayoutId id="2147483745" r:id="rId7"/>
    <p:sldLayoutId id="2147483746" r:id="rId8"/>
    <p:sldLayoutId id="2147483769" r:id="rId9"/>
    <p:sldLayoutId id="2147483701" r:id="rId10"/>
    <p:sldLayoutId id="2147483708" r:id="rId11"/>
    <p:sldLayoutId id="2147483777" r:id="rId12"/>
    <p:sldLayoutId id="2147483780" r:id="rId13"/>
    <p:sldLayoutId id="2147483778" r:id="rId14"/>
    <p:sldLayoutId id="21474837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03865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03865"/>
        </a:buClr>
        <a:buFont typeface="Arial" panose="020B0604020202020204" pitchFamily="34" charset="0"/>
        <a:buChar char="•"/>
        <a:defRPr sz="2800" kern="1200">
          <a:solidFill>
            <a:srgbClr val="999999"/>
          </a:solidFill>
          <a:latin typeface="Arial"/>
          <a:ea typeface="+mn-ea"/>
          <a:cs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3865"/>
        </a:buClr>
        <a:buFont typeface="Arial" panose="020B0604020202020204" pitchFamily="34" charset="0"/>
        <a:buChar char="•"/>
        <a:defRPr sz="2400" kern="1200">
          <a:solidFill>
            <a:srgbClr val="999999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3865"/>
        </a:buClr>
        <a:buFont typeface="Arial" panose="020B0604020202020204" pitchFamily="34" charset="0"/>
        <a:buChar char="•"/>
        <a:defRPr sz="2000" kern="1200">
          <a:solidFill>
            <a:srgbClr val="999999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3865"/>
        </a:buClr>
        <a:buFont typeface="Arial" panose="020B0604020202020204" pitchFamily="34" charset="0"/>
        <a:buChar char="•"/>
        <a:defRPr sz="1800" kern="1200">
          <a:solidFill>
            <a:srgbClr val="999999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3865"/>
        </a:buClr>
        <a:buFont typeface="Arial" panose="020B0604020202020204" pitchFamily="34" charset="0"/>
        <a:buChar char="•"/>
        <a:defRPr sz="1800" kern="1200">
          <a:solidFill>
            <a:srgbClr val="999999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4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4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91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94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NEWTON </a:t>
            </a:r>
            <a:r>
              <a:rPr lang="cs-CZ" dirty="0"/>
              <a:t>t</a:t>
            </a:r>
            <a:r>
              <a:rPr lang="en-IE" dirty="0" err="1"/>
              <a:t>echnologie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8436"/>
            <a:ext cx="7822623" cy="2963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>
                <a:solidFill>
                  <a:srgbClr val="203865"/>
                </a:solidFill>
              </a:rPr>
              <a:t>Technologie</a:t>
            </a:r>
            <a:endParaRPr lang="en-GB" sz="2000" b="1" dirty="0">
              <a:solidFill>
                <a:srgbClr val="203865"/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gamifikace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učení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založené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hrách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multimediální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multisenzorická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distribuce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obsahu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personalizace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přizpůsobení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pedagogické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příspěvky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obsah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v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rozšířené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virtuální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realitě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Fablab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laboratoře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virtuální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laboratoře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speciální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podpora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žáků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3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NEWTON </a:t>
            </a:r>
            <a:r>
              <a:rPr lang="cs-CZ" dirty="0"/>
              <a:t>vzdělávání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8436"/>
            <a:ext cx="7822623" cy="2963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>
                <a:solidFill>
                  <a:srgbClr val="203865"/>
                </a:solidFill>
              </a:rPr>
              <a:t>Virtuální</a:t>
            </a:r>
            <a:r>
              <a:rPr lang="en-GB" sz="2000" b="1" dirty="0">
                <a:solidFill>
                  <a:srgbClr val="203865"/>
                </a:solidFill>
              </a:rPr>
              <a:t> </a:t>
            </a:r>
            <a:r>
              <a:rPr lang="en-GB" sz="2000" b="1" dirty="0" err="1">
                <a:solidFill>
                  <a:srgbClr val="203865"/>
                </a:solidFill>
              </a:rPr>
              <a:t>laboratoře</a:t>
            </a:r>
            <a:endParaRPr lang="en-GB" sz="2000" b="1" dirty="0">
              <a:solidFill>
                <a:srgbClr val="203865"/>
              </a:solidFill>
            </a:endParaRPr>
          </a:p>
          <a:p>
            <a:r>
              <a:rPr lang="en-IE" sz="1600" dirty="0" err="1">
                <a:solidFill>
                  <a:srgbClr val="7C7C7C"/>
                </a:solidFill>
              </a:rPr>
              <a:t>Adaptivní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personalizovaný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obsah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předmětů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technick</a:t>
            </a:r>
            <a:r>
              <a:rPr lang="cs-CZ" sz="1600" dirty="0" err="1">
                <a:solidFill>
                  <a:srgbClr val="7C7C7C"/>
                </a:solidFill>
              </a:rPr>
              <a:t>ých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přírodní</a:t>
            </a:r>
            <a:r>
              <a:rPr lang="cs-CZ" sz="1600" dirty="0">
                <a:solidFill>
                  <a:srgbClr val="7C7C7C"/>
                </a:solidFill>
              </a:rPr>
              <a:t>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věd</a:t>
            </a:r>
            <a:r>
              <a:rPr lang="en-IE" sz="1600" dirty="0">
                <a:solidFill>
                  <a:srgbClr val="7C7C7C"/>
                </a:solidFill>
              </a:rPr>
              <a:t> pro </a:t>
            </a:r>
            <a:r>
              <a:rPr lang="en-IE" sz="1600" dirty="0" err="1">
                <a:solidFill>
                  <a:srgbClr val="7C7C7C"/>
                </a:solidFill>
              </a:rPr>
              <a:t>studenty</a:t>
            </a:r>
            <a:r>
              <a:rPr lang="en-IE" sz="1600" dirty="0">
                <a:solidFill>
                  <a:srgbClr val="7C7C7C"/>
                </a:solidFill>
              </a:rPr>
              <a:t> s </a:t>
            </a:r>
            <a:r>
              <a:rPr lang="en-IE" sz="1600" dirty="0" err="1">
                <a:solidFill>
                  <a:srgbClr val="7C7C7C"/>
                </a:solidFill>
              </a:rPr>
              <a:t>využitím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různých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zařízení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prostřednictvím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různých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síťových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prostředí</a:t>
            </a:r>
            <a:r>
              <a:rPr lang="en-IE" sz="1600" dirty="0">
                <a:solidFill>
                  <a:srgbClr val="7C7C7C"/>
                </a:solidFill>
              </a:rPr>
              <a:t>.</a:t>
            </a:r>
          </a:p>
          <a:p>
            <a:r>
              <a:rPr lang="en-IE" sz="1600" dirty="0" err="1">
                <a:solidFill>
                  <a:srgbClr val="7C7C7C"/>
                </a:solidFill>
              </a:rPr>
              <a:t>Zlepšení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kvality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zkušeností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uživatelů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výsledků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učení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úrovně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spokojenosti</a:t>
            </a:r>
            <a:r>
              <a:rPr lang="en-IE" sz="1600" dirty="0">
                <a:solidFill>
                  <a:srgbClr val="7C7C7C"/>
                </a:solidFill>
              </a:rPr>
              <a:t>.</a:t>
            </a:r>
          </a:p>
          <a:p>
            <a:r>
              <a:rPr lang="en-IE" sz="1600" dirty="0" err="1">
                <a:solidFill>
                  <a:srgbClr val="7C7C7C"/>
                </a:solidFill>
              </a:rPr>
              <a:t>Poskytnutí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vizuální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softwarové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simulace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učebního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prostředí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které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mohou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studenti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využívat</a:t>
            </a:r>
            <a:r>
              <a:rPr lang="en-IE" sz="1600" dirty="0">
                <a:solidFill>
                  <a:srgbClr val="7C7C7C"/>
                </a:solidFill>
              </a:rPr>
              <a:t> v </a:t>
            </a:r>
            <a:r>
              <a:rPr lang="en-IE" sz="1600" dirty="0" err="1">
                <a:solidFill>
                  <a:srgbClr val="7C7C7C"/>
                </a:solidFill>
              </a:rPr>
              <a:t>různých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programech</a:t>
            </a:r>
            <a:r>
              <a:rPr lang="en-IE" sz="1600" dirty="0">
                <a:solidFill>
                  <a:srgbClr val="7C7C7C"/>
                </a:solidFill>
              </a:rPr>
              <a:t>/</a:t>
            </a:r>
            <a:r>
              <a:rPr lang="en-IE" sz="1600" dirty="0" err="1">
                <a:solidFill>
                  <a:srgbClr val="7C7C7C"/>
                </a:solidFill>
              </a:rPr>
              <a:t>kurzech</a:t>
            </a:r>
            <a:r>
              <a:rPr lang="en-IE" sz="1600" dirty="0">
                <a:solidFill>
                  <a:srgbClr val="7C7C7C"/>
                </a:solidFill>
              </a:rPr>
              <a:t>.</a:t>
            </a:r>
          </a:p>
          <a:p>
            <a:r>
              <a:rPr lang="en-IE" sz="1600" dirty="0" err="1">
                <a:solidFill>
                  <a:srgbClr val="7C7C7C"/>
                </a:solidFill>
              </a:rPr>
              <a:t>Rozšiřitelný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soubor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virtuálních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experimentů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učebních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zdrojů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hodnotících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činností</a:t>
            </a:r>
            <a:r>
              <a:rPr lang="en-IE" sz="1600" dirty="0">
                <a:solidFill>
                  <a:srgbClr val="7C7C7C"/>
                </a:solidFill>
              </a:rPr>
              <a:t>.</a:t>
            </a:r>
          </a:p>
          <a:p>
            <a:r>
              <a:rPr lang="en-IE" sz="1600" dirty="0" err="1">
                <a:solidFill>
                  <a:srgbClr val="7C7C7C"/>
                </a:solidFill>
              </a:rPr>
              <a:t>Inkluzivní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rozhraní</a:t>
            </a:r>
            <a:r>
              <a:rPr lang="en-IE" sz="1600" dirty="0">
                <a:solidFill>
                  <a:srgbClr val="7C7C7C"/>
                </a:solidFill>
              </a:rPr>
              <a:t> pro </a:t>
            </a:r>
            <a:r>
              <a:rPr lang="en-IE" sz="1600" dirty="0" err="1">
                <a:solidFill>
                  <a:srgbClr val="7C7C7C"/>
                </a:solidFill>
              </a:rPr>
              <a:t>usnadnění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přístupu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všech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uživatelům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včetně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osob</a:t>
            </a:r>
            <a:r>
              <a:rPr lang="en-IE" sz="1600" dirty="0">
                <a:solidFill>
                  <a:srgbClr val="7C7C7C"/>
                </a:solidFill>
              </a:rPr>
              <a:t> se </a:t>
            </a:r>
            <a:r>
              <a:rPr lang="en-IE" sz="1600" dirty="0" err="1">
                <a:solidFill>
                  <a:srgbClr val="7C7C7C"/>
                </a:solidFill>
              </a:rPr>
              <a:t>zdravotním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postižením</a:t>
            </a:r>
            <a:r>
              <a:rPr lang="cs-CZ" sz="1600" dirty="0">
                <a:solidFill>
                  <a:srgbClr val="7C7C7C"/>
                </a:solidFill>
              </a:rPr>
              <a:t>.</a:t>
            </a:r>
            <a:endParaRPr lang="en-IE" sz="1600" dirty="0">
              <a:solidFill>
                <a:srgbClr val="7C7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1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NEWTON </a:t>
            </a:r>
            <a:r>
              <a:rPr lang="cs-CZ" dirty="0"/>
              <a:t>vzdělávání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8436"/>
            <a:ext cx="7822623" cy="2963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>
                <a:solidFill>
                  <a:srgbClr val="203865"/>
                </a:solidFill>
              </a:rPr>
              <a:t>Fablab</a:t>
            </a:r>
            <a:r>
              <a:rPr lang="en-GB" sz="2000" b="1" dirty="0">
                <a:solidFill>
                  <a:srgbClr val="203865"/>
                </a:solidFill>
              </a:rPr>
              <a:t> </a:t>
            </a:r>
            <a:r>
              <a:rPr lang="en-GB" sz="2000" b="1" dirty="0" err="1">
                <a:solidFill>
                  <a:srgbClr val="203865"/>
                </a:solidFill>
              </a:rPr>
              <a:t>laboratoře</a:t>
            </a:r>
            <a:endParaRPr lang="en-GB" sz="2000" b="1" dirty="0">
              <a:solidFill>
                <a:srgbClr val="203865"/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Výroba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malých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prototypů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pro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demonstraci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konceptů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vyvinutých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v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teoretických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předmětech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pomocí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praktického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přístupu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Využití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jak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lokálního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tak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vzdáleného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přístupu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k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digitálním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výrobním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zařízením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včetně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studentů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se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zdravotním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postižením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Rozvíjení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dovednosti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řešení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problémů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dovednosti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spolupráce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u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studentů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přinášení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emocí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motivace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do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aktivit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činností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74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NEWTON </a:t>
            </a:r>
            <a:r>
              <a:rPr lang="cs-CZ" dirty="0"/>
              <a:t>vzdělávání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8436"/>
            <a:ext cx="7822623" cy="2963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>
                <a:solidFill>
                  <a:srgbClr val="203865"/>
                </a:solidFill>
              </a:rPr>
              <a:t>Speciální</a:t>
            </a:r>
            <a:r>
              <a:rPr lang="en-GB" sz="2000" b="1" dirty="0">
                <a:solidFill>
                  <a:srgbClr val="203865"/>
                </a:solidFill>
              </a:rPr>
              <a:t> </a:t>
            </a:r>
            <a:r>
              <a:rPr lang="en-GB" sz="2000" b="1" dirty="0" err="1">
                <a:solidFill>
                  <a:srgbClr val="203865"/>
                </a:solidFill>
              </a:rPr>
              <a:t>vzdělání</a:t>
            </a:r>
            <a:endParaRPr lang="en-GB" sz="2000" b="1" dirty="0">
              <a:solidFill>
                <a:srgbClr val="203865"/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Poskytování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obsahu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technick</a:t>
            </a:r>
            <a:r>
              <a:rPr lang="cs-CZ" sz="1600" dirty="0" err="1">
                <a:solidFill>
                  <a:srgbClr val="7C7C7C"/>
                </a:solidFill>
              </a:rPr>
              <a:t>ých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přírodní</a:t>
            </a:r>
            <a:r>
              <a:rPr lang="cs-CZ" sz="1600" dirty="0">
                <a:solidFill>
                  <a:srgbClr val="7C7C7C"/>
                </a:solidFill>
              </a:rPr>
              <a:t>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věd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studentům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se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speciálními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potřebami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k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podpoře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jejich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kognitivního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vývoje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komunikačních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schopností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Přizpůsobení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obsahu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technick</a:t>
            </a:r>
            <a:r>
              <a:rPr lang="cs-CZ" sz="1600" dirty="0" err="1">
                <a:solidFill>
                  <a:srgbClr val="7C7C7C"/>
                </a:solidFill>
              </a:rPr>
              <a:t>ých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přírodní</a:t>
            </a:r>
            <a:r>
              <a:rPr lang="cs-CZ" sz="1600" dirty="0">
                <a:solidFill>
                  <a:srgbClr val="7C7C7C"/>
                </a:solidFill>
              </a:rPr>
              <a:t>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věd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jeho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způsobu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distribuce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podle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typu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nedostatku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individuálních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vlastností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každého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z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nich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Snížení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počtu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zdravotně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postižených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studentů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kteří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přestanou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studovat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technick</a:t>
            </a:r>
            <a:r>
              <a:rPr lang="cs-CZ" sz="1600" dirty="0">
                <a:solidFill>
                  <a:srgbClr val="7C7C7C"/>
                </a:solidFill>
              </a:rPr>
              <a:t>é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přírodní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věd</a:t>
            </a:r>
            <a:r>
              <a:rPr lang="cs-CZ" sz="1600" dirty="0">
                <a:solidFill>
                  <a:srgbClr val="7C7C7C"/>
                </a:solidFill>
              </a:rPr>
              <a:t>y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38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NEWTON </a:t>
            </a:r>
            <a:r>
              <a:rPr lang="cs-CZ" dirty="0"/>
              <a:t>vzdělávání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8436"/>
            <a:ext cx="7822623" cy="2963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>
                <a:solidFill>
                  <a:srgbClr val="203865"/>
                </a:solidFill>
              </a:rPr>
              <a:t>Virtuální</a:t>
            </a:r>
            <a:r>
              <a:rPr lang="en-GB" sz="2000" b="1" dirty="0">
                <a:solidFill>
                  <a:srgbClr val="203865"/>
                </a:solidFill>
              </a:rPr>
              <a:t> </a:t>
            </a:r>
            <a:r>
              <a:rPr lang="en-GB" sz="2000" b="1" dirty="0" err="1">
                <a:solidFill>
                  <a:srgbClr val="203865"/>
                </a:solidFill>
              </a:rPr>
              <a:t>laboratoře</a:t>
            </a:r>
            <a:r>
              <a:rPr lang="en-GB" sz="2000" b="1" dirty="0">
                <a:solidFill>
                  <a:srgbClr val="203865"/>
                </a:solidFill>
              </a:rPr>
              <a:t> pro </a:t>
            </a:r>
            <a:r>
              <a:rPr lang="en-GB" sz="2000" b="1" dirty="0" err="1">
                <a:solidFill>
                  <a:srgbClr val="203865"/>
                </a:solidFill>
              </a:rPr>
              <a:t>multisenzorické</a:t>
            </a:r>
            <a:r>
              <a:rPr lang="en-GB" sz="2000" b="1" dirty="0">
                <a:solidFill>
                  <a:srgbClr val="203865"/>
                </a:solidFill>
              </a:rPr>
              <a:t> </a:t>
            </a:r>
            <a:r>
              <a:rPr lang="en-GB" sz="2000" b="1" dirty="0" err="1">
                <a:solidFill>
                  <a:srgbClr val="203865"/>
                </a:solidFill>
              </a:rPr>
              <a:t>vzdělávání</a:t>
            </a:r>
            <a:endParaRPr lang="en-GB" sz="2000" b="1" dirty="0">
              <a:solidFill>
                <a:srgbClr val="203865"/>
              </a:solidFill>
            </a:endParaRPr>
          </a:p>
          <a:p>
            <a:r>
              <a:rPr lang="en-IE" sz="1600" dirty="0" err="1">
                <a:solidFill>
                  <a:srgbClr val="7C7C7C"/>
                </a:solidFill>
              </a:rPr>
              <a:t>Poskytování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virtuálních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experimentů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založených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na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multisenzorických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přístupech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inovativních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pedagogických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technologiích</a:t>
            </a:r>
            <a:r>
              <a:rPr lang="en-IE" sz="1600" dirty="0">
                <a:solidFill>
                  <a:srgbClr val="7C7C7C"/>
                </a:solidFill>
              </a:rPr>
              <a:t> NEWTON pro </a:t>
            </a:r>
            <a:r>
              <a:rPr lang="en-IE" sz="1600" dirty="0" err="1">
                <a:solidFill>
                  <a:srgbClr val="7C7C7C"/>
                </a:solidFill>
              </a:rPr>
              <a:t>předměty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technických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přírodních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věd</a:t>
            </a:r>
            <a:r>
              <a:rPr lang="en-IE" sz="1600" dirty="0">
                <a:solidFill>
                  <a:srgbClr val="7C7C7C"/>
                </a:solidFill>
              </a:rPr>
              <a:t>.</a:t>
            </a:r>
          </a:p>
          <a:p>
            <a:r>
              <a:rPr lang="en-IE" sz="1600" dirty="0" err="1">
                <a:solidFill>
                  <a:srgbClr val="7C7C7C"/>
                </a:solidFill>
              </a:rPr>
              <a:t>Zahrnutí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různých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typů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uživatelů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koncových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zařízení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stejně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jako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různých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typů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postižení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uživatelů</a:t>
            </a:r>
            <a:r>
              <a:rPr lang="en-IE" sz="1600" dirty="0">
                <a:solidFill>
                  <a:srgbClr val="7C7C7C"/>
                </a:solidFill>
              </a:rPr>
              <a:t>.</a:t>
            </a:r>
          </a:p>
          <a:p>
            <a:r>
              <a:rPr lang="en-IE" sz="1600" dirty="0" err="1">
                <a:solidFill>
                  <a:srgbClr val="7C7C7C"/>
                </a:solidFill>
              </a:rPr>
              <a:t>Zahrnutí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přípravných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vzdálených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experimentů</a:t>
            </a:r>
            <a:r>
              <a:rPr lang="en-IE" sz="1600" dirty="0">
                <a:solidFill>
                  <a:srgbClr val="7C7C7C"/>
                </a:solidFill>
              </a:rPr>
              <a:t> s on-line </a:t>
            </a:r>
            <a:r>
              <a:rPr lang="en-IE" sz="1600" dirty="0" err="1">
                <a:solidFill>
                  <a:srgbClr val="7C7C7C"/>
                </a:solidFill>
              </a:rPr>
              <a:t>multisenzorickým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materiálem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na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předmětech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technických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přírodních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věd</a:t>
            </a:r>
            <a:r>
              <a:rPr lang="en-IE" sz="1600" dirty="0">
                <a:solidFill>
                  <a:srgbClr val="7C7C7C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150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NEWTON </a:t>
            </a:r>
            <a:r>
              <a:rPr lang="cs-CZ" dirty="0"/>
              <a:t>vzdělávání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8436"/>
            <a:ext cx="7822623" cy="2963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>
                <a:solidFill>
                  <a:srgbClr val="203865"/>
                </a:solidFill>
              </a:rPr>
              <a:t>Inovační</a:t>
            </a:r>
            <a:r>
              <a:rPr lang="en-GB" sz="2000" b="1" dirty="0">
                <a:solidFill>
                  <a:srgbClr val="203865"/>
                </a:solidFill>
              </a:rPr>
              <a:t> </a:t>
            </a:r>
            <a:r>
              <a:rPr lang="en-GB" sz="2000" b="1" dirty="0" err="1">
                <a:solidFill>
                  <a:srgbClr val="203865"/>
                </a:solidFill>
              </a:rPr>
              <a:t>pedagogika</a:t>
            </a:r>
            <a:endParaRPr lang="en-GB" sz="2000" b="1" dirty="0">
              <a:solidFill>
                <a:srgbClr val="203865"/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badatelsky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orientované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empirické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učení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aktivní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samostatné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učení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sociální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učení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včetně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počítačem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podporovaného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kolaborativního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učení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online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učení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založené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600" dirty="0" err="1">
                <a:solidFill>
                  <a:schemeClr val="accent3">
                    <a:lumMod val="75000"/>
                  </a:schemeClr>
                </a:solidFill>
              </a:rPr>
              <a:t>problémech</a:t>
            </a: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 (problem-based)</a:t>
            </a:r>
          </a:p>
        </p:txBody>
      </p:sp>
    </p:spTree>
    <p:extLst>
      <p:ext uri="{BB962C8B-B14F-4D97-AF65-F5344CB8AC3E}">
        <p14:creationId xmlns:p14="http://schemas.microsoft.com/office/powerpoint/2010/main" val="325092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NEWTON </a:t>
            </a:r>
            <a:r>
              <a:rPr lang="cs-CZ" dirty="0"/>
              <a:t>cílové skupiny uživatelů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7648"/>
            <a:ext cx="7822623" cy="29633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1600" dirty="0" err="1">
                <a:solidFill>
                  <a:srgbClr val="7C7C7C"/>
                </a:solidFill>
              </a:rPr>
              <a:t>studenti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středních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škol</a:t>
            </a:r>
            <a:endParaRPr lang="en-IE" sz="1600" dirty="0">
              <a:solidFill>
                <a:srgbClr val="7C7C7C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1600" dirty="0" err="1">
                <a:solidFill>
                  <a:srgbClr val="7C7C7C"/>
                </a:solidFill>
              </a:rPr>
              <a:t>studenti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vysokých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škol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včetně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pokročilého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vzdělávání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dálkového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vzdělávání</a:t>
            </a:r>
            <a:endParaRPr lang="en-IE" sz="1600" dirty="0">
              <a:solidFill>
                <a:srgbClr val="7C7C7C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1600" dirty="0" err="1">
                <a:solidFill>
                  <a:srgbClr val="7C7C7C"/>
                </a:solidFill>
              </a:rPr>
              <a:t>studenti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speciálního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vzdělávání</a:t>
            </a:r>
            <a:endParaRPr lang="en-IE" sz="1600" dirty="0">
              <a:solidFill>
                <a:srgbClr val="7C7C7C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1600" dirty="0" err="1">
                <a:solidFill>
                  <a:srgbClr val="7C7C7C"/>
                </a:solidFill>
              </a:rPr>
              <a:t>studenti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odborného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vzdělávání</a:t>
            </a:r>
            <a:endParaRPr lang="en-IE" sz="1600" dirty="0">
              <a:solidFill>
                <a:srgbClr val="7C7C7C"/>
              </a:solidFill>
            </a:endParaRPr>
          </a:p>
          <a:p>
            <a:pPr marL="0" indent="0">
              <a:buNone/>
            </a:pPr>
            <a:endParaRPr lang="en-IE" sz="1600" dirty="0">
              <a:solidFill>
                <a:srgbClr val="7C7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0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Projektové kontakty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IE" sz="1600" b="1" dirty="0">
                <a:solidFill>
                  <a:srgbClr val="203865"/>
                </a:solidFill>
              </a:rPr>
              <a:t>Gabriel-Miro </a:t>
            </a:r>
            <a:r>
              <a:rPr lang="en-IE" sz="1600" b="1" dirty="0" err="1">
                <a:solidFill>
                  <a:srgbClr val="203865"/>
                </a:solidFill>
              </a:rPr>
              <a:t>Muntean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dirty="0">
                <a:solidFill>
                  <a:srgbClr val="203865"/>
                </a:solidFill>
              </a:rPr>
              <a:t>– </a:t>
            </a:r>
            <a:r>
              <a:rPr lang="en-IE" sz="1600" dirty="0" err="1">
                <a:solidFill>
                  <a:srgbClr val="203865"/>
                </a:solidFill>
              </a:rPr>
              <a:t>Proje</a:t>
            </a:r>
            <a:r>
              <a:rPr lang="cs-CZ" sz="1600" dirty="0">
                <a:solidFill>
                  <a:srgbClr val="203865"/>
                </a:solidFill>
              </a:rPr>
              <a:t>k</a:t>
            </a:r>
            <a:r>
              <a:rPr lang="en-IE" sz="1600" dirty="0">
                <a:solidFill>
                  <a:srgbClr val="203865"/>
                </a:solidFill>
              </a:rPr>
              <a:t>t</a:t>
            </a:r>
            <a:r>
              <a:rPr lang="cs-CZ" sz="1600" dirty="0" err="1">
                <a:solidFill>
                  <a:srgbClr val="203865"/>
                </a:solidFill>
              </a:rPr>
              <a:t>ový</a:t>
            </a:r>
            <a:r>
              <a:rPr lang="cs-CZ" sz="1600" dirty="0">
                <a:solidFill>
                  <a:srgbClr val="203865"/>
                </a:solidFill>
              </a:rPr>
              <a:t> koordinátor</a:t>
            </a:r>
            <a:endParaRPr lang="en-IE" sz="1600" dirty="0">
              <a:solidFill>
                <a:srgbClr val="203865"/>
              </a:solidFill>
            </a:endParaRPr>
          </a:p>
          <a:p>
            <a:pPr marL="0" lvl="0" indent="0">
              <a:buNone/>
            </a:pPr>
            <a:r>
              <a:rPr lang="en-IE" sz="1600" dirty="0">
                <a:solidFill>
                  <a:schemeClr val="accent3">
                    <a:lumMod val="75000"/>
                  </a:schemeClr>
                </a:solidFill>
              </a:rPr>
              <a:t>gabriel.muntean@dcu.ie</a:t>
            </a:r>
          </a:p>
          <a:p>
            <a:pPr marL="0" lvl="0" indent="0">
              <a:buNone/>
            </a:pP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IE" sz="1600" b="1" dirty="0">
                <a:solidFill>
                  <a:srgbClr val="203865"/>
                </a:solidFill>
              </a:rPr>
              <a:t>Diana Bogusevschi </a:t>
            </a:r>
            <a:r>
              <a:rPr lang="en-IE" sz="1600" dirty="0">
                <a:solidFill>
                  <a:srgbClr val="203865"/>
                </a:solidFill>
              </a:rPr>
              <a:t>- </a:t>
            </a:r>
            <a:r>
              <a:rPr lang="cs-CZ" sz="1600" dirty="0">
                <a:solidFill>
                  <a:srgbClr val="203865"/>
                </a:solidFill>
              </a:rPr>
              <a:t>Manažer</a:t>
            </a:r>
            <a:endParaRPr lang="en-IE" sz="1600" dirty="0">
              <a:solidFill>
                <a:srgbClr val="203865"/>
              </a:solidFill>
            </a:endParaRPr>
          </a:p>
          <a:p>
            <a:pPr marL="0" indent="0">
              <a:buNone/>
            </a:pPr>
            <a:r>
              <a:rPr lang="en-IE" sz="1600" dirty="0">
                <a:solidFill>
                  <a:srgbClr val="7C7C7C"/>
                </a:solidFill>
              </a:rPr>
              <a:t>diana.bogusevschi@dcu.ie</a:t>
            </a:r>
          </a:p>
          <a:p>
            <a:pPr marL="0" indent="0">
              <a:buNone/>
            </a:pPr>
            <a:endParaRPr lang="en-IE" sz="1600" dirty="0">
              <a:solidFill>
                <a:srgbClr val="7C7C7C"/>
              </a:solidFill>
            </a:endParaRPr>
          </a:p>
          <a:p>
            <a:pPr marL="0" indent="0">
              <a:buNone/>
            </a:pPr>
            <a:r>
              <a:rPr lang="en-IE" sz="1600" b="1" dirty="0">
                <a:solidFill>
                  <a:srgbClr val="203865"/>
                </a:solidFill>
              </a:rPr>
              <a:t>Joan Kelly </a:t>
            </a:r>
            <a:r>
              <a:rPr lang="en-IE" sz="1600" dirty="0">
                <a:solidFill>
                  <a:srgbClr val="203865"/>
                </a:solidFill>
              </a:rPr>
              <a:t>- </a:t>
            </a:r>
            <a:r>
              <a:rPr lang="en-IE" sz="1600" dirty="0" err="1">
                <a:solidFill>
                  <a:srgbClr val="203865"/>
                </a:solidFill>
              </a:rPr>
              <a:t>Administr</a:t>
            </a:r>
            <a:r>
              <a:rPr lang="cs-CZ" sz="1600" dirty="0">
                <a:solidFill>
                  <a:srgbClr val="203865"/>
                </a:solidFill>
              </a:rPr>
              <a:t>á</a:t>
            </a:r>
            <a:r>
              <a:rPr lang="en-IE" sz="1600" dirty="0">
                <a:solidFill>
                  <a:srgbClr val="203865"/>
                </a:solidFill>
              </a:rPr>
              <a:t>tor</a:t>
            </a:r>
          </a:p>
          <a:p>
            <a:pPr marL="0" indent="0">
              <a:buNone/>
            </a:pPr>
            <a:r>
              <a:rPr lang="en-IE" sz="1600" dirty="0">
                <a:solidFill>
                  <a:srgbClr val="7C7C7C"/>
                </a:solidFill>
              </a:rPr>
              <a:t>joan.kelly@dcu.ie</a:t>
            </a:r>
          </a:p>
        </p:txBody>
      </p:sp>
    </p:spTree>
    <p:extLst>
      <p:ext uri="{BB962C8B-B14F-4D97-AF65-F5344CB8AC3E}">
        <p14:creationId xmlns:p14="http://schemas.microsoft.com/office/powerpoint/2010/main" val="3422328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Sledujte nás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600" dirty="0">
                <a:solidFill>
                  <a:srgbClr val="7C7C7C"/>
                </a:solidFill>
              </a:rPr>
              <a:t>       facebook.com/</a:t>
            </a:r>
            <a:r>
              <a:rPr lang="en-GB" sz="1600" dirty="0" err="1">
                <a:solidFill>
                  <a:srgbClr val="7C7C7C"/>
                </a:solidFill>
              </a:rPr>
              <a:t>newtonprojecteu</a:t>
            </a:r>
            <a:endParaRPr lang="en-IE" sz="1600" dirty="0">
              <a:solidFill>
                <a:srgbClr val="7C7C7C"/>
              </a:solidFill>
            </a:endParaRPr>
          </a:p>
          <a:p>
            <a:pPr marL="0" lvl="0" indent="0">
              <a:buNone/>
            </a:pPr>
            <a:endParaRPr lang="en-IE" sz="1600" dirty="0">
              <a:solidFill>
                <a:srgbClr val="7C7C7C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7C7C7C"/>
                </a:solidFill>
              </a:rPr>
              <a:t>       twitter.com/</a:t>
            </a:r>
            <a:r>
              <a:rPr lang="en-GB" sz="1600" dirty="0" err="1">
                <a:solidFill>
                  <a:srgbClr val="7C7C7C"/>
                </a:solidFill>
              </a:rPr>
              <a:t>newtonprojecteu</a:t>
            </a:r>
            <a:endParaRPr lang="en-GB" sz="1600" dirty="0">
              <a:solidFill>
                <a:srgbClr val="7C7C7C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7C7C7C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7C7C7C"/>
                </a:solidFill>
              </a:rPr>
              <a:t>       linkedin.com/company/newton-project</a:t>
            </a:r>
          </a:p>
          <a:p>
            <a:pPr marL="0" indent="0">
              <a:buNone/>
            </a:pPr>
            <a:endParaRPr lang="en-IE" sz="1600" dirty="0">
              <a:solidFill>
                <a:srgbClr val="7C7C7C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7C7C7C"/>
                </a:solidFill>
              </a:rPr>
              <a:t>       youtube.com Newton Project H2020</a:t>
            </a:r>
          </a:p>
        </p:txBody>
      </p:sp>
      <p:pic>
        <p:nvPicPr>
          <p:cNvPr id="5" name="Picture 4" descr="social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8" y="1316134"/>
            <a:ext cx="458833" cy="458833"/>
          </a:xfrm>
          <a:prstGeom prst="rect">
            <a:avLst/>
          </a:prstGeom>
        </p:spPr>
      </p:pic>
      <p:pic>
        <p:nvPicPr>
          <p:cNvPr id="6" name="Picture 5" descr="social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8" y="3402374"/>
            <a:ext cx="455712" cy="455712"/>
          </a:xfrm>
          <a:prstGeom prst="rect">
            <a:avLst/>
          </a:prstGeom>
        </p:spPr>
      </p:pic>
      <p:pic>
        <p:nvPicPr>
          <p:cNvPr id="7" name="Picture 6" descr="social-0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8" y="2706960"/>
            <a:ext cx="455712" cy="458833"/>
          </a:xfrm>
          <a:prstGeom prst="rect">
            <a:avLst/>
          </a:prstGeom>
        </p:spPr>
      </p:pic>
      <p:pic>
        <p:nvPicPr>
          <p:cNvPr id="8" name="Picture 7" descr="social-0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8" y="2011547"/>
            <a:ext cx="458833" cy="4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8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projektu NEWTON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3291"/>
            <a:ext cx="3551933" cy="33475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5000"/>
              </a:lnSpc>
            </a:pPr>
            <a:r>
              <a:rPr lang="en-IE" sz="1700" dirty="0">
                <a:solidFill>
                  <a:schemeClr val="accent3">
                    <a:lumMod val="75000"/>
                  </a:schemeClr>
                </a:solidFill>
              </a:rPr>
              <a:t>S </a:t>
            </a:r>
            <a:r>
              <a:rPr lang="en-IE" sz="1700" dirty="0" err="1">
                <a:solidFill>
                  <a:schemeClr val="accent3">
                    <a:lumMod val="75000"/>
                  </a:schemeClr>
                </a:solidFill>
              </a:rPr>
              <a:t>využití</a:t>
            </a:r>
            <a:r>
              <a:rPr lang="cs-CZ" sz="1700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IE" sz="17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700" dirty="0" err="1">
                <a:solidFill>
                  <a:schemeClr val="accent3">
                    <a:lumMod val="75000"/>
                  </a:schemeClr>
                </a:solidFill>
              </a:rPr>
              <a:t>pilotních</a:t>
            </a:r>
            <a:r>
              <a:rPr lang="en-IE" sz="17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700" dirty="0" err="1">
                <a:solidFill>
                  <a:schemeClr val="accent3">
                    <a:lumMod val="75000"/>
                  </a:schemeClr>
                </a:solidFill>
              </a:rPr>
              <a:t>studií</a:t>
            </a:r>
            <a:endParaRPr lang="en-IE" sz="17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45000"/>
              </a:lnSpc>
            </a:pPr>
            <a:r>
              <a:rPr lang="en-IE" sz="1700" dirty="0">
                <a:solidFill>
                  <a:schemeClr val="accent3">
                    <a:lumMod val="75000"/>
                  </a:schemeClr>
                </a:solidFill>
              </a:rPr>
              <a:t>S </a:t>
            </a:r>
            <a:r>
              <a:rPr lang="en-IE" sz="1700" dirty="0" err="1">
                <a:solidFill>
                  <a:schemeClr val="accent3">
                    <a:lumMod val="75000"/>
                  </a:schemeClr>
                </a:solidFill>
              </a:rPr>
              <a:t>velkým</a:t>
            </a:r>
            <a:r>
              <a:rPr lang="en-IE" sz="17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700" dirty="0" err="1">
                <a:solidFill>
                  <a:schemeClr val="accent3">
                    <a:lumMod val="75000"/>
                  </a:schemeClr>
                </a:solidFill>
              </a:rPr>
              <a:t>rozsahem</a:t>
            </a:r>
            <a:endParaRPr lang="en-IE" sz="17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45000"/>
              </a:lnSpc>
            </a:pPr>
            <a:r>
              <a:rPr lang="en-IE" sz="1700" dirty="0" err="1">
                <a:solidFill>
                  <a:schemeClr val="accent3">
                    <a:lumMod val="75000"/>
                  </a:schemeClr>
                </a:solidFill>
              </a:rPr>
              <a:t>Inovativní</a:t>
            </a:r>
            <a:endParaRPr lang="en-IE" sz="17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45000"/>
              </a:lnSpc>
            </a:pPr>
            <a:r>
              <a:rPr lang="en-IE" sz="1700" dirty="0" err="1">
                <a:solidFill>
                  <a:schemeClr val="accent3">
                    <a:lumMod val="75000"/>
                  </a:schemeClr>
                </a:solidFill>
              </a:rPr>
              <a:t>Celoevropský</a:t>
            </a:r>
            <a:endParaRPr lang="en-IE" sz="17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45000"/>
              </a:lnSpc>
            </a:pPr>
            <a:r>
              <a:rPr lang="en-IE" sz="1700" dirty="0">
                <a:solidFill>
                  <a:schemeClr val="accent3">
                    <a:lumMod val="75000"/>
                  </a:schemeClr>
                </a:solidFill>
              </a:rPr>
              <a:t>TEL</a:t>
            </a:r>
            <a:r>
              <a:rPr lang="cs-CZ" sz="1700" dirty="0">
                <a:solidFill>
                  <a:schemeClr val="accent3">
                    <a:lumMod val="75000"/>
                  </a:schemeClr>
                </a:solidFill>
              </a:rPr>
              <a:t> (moderními technologiemi podporované učení)</a:t>
            </a:r>
            <a:r>
              <a:rPr lang="en-IE" sz="17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700" dirty="0" err="1">
                <a:solidFill>
                  <a:schemeClr val="accent3">
                    <a:lumMod val="75000"/>
                  </a:schemeClr>
                </a:solidFill>
              </a:rPr>
              <a:t>projekt</a:t>
            </a:r>
            <a:endParaRPr lang="en-IE" sz="17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45000"/>
              </a:lnSpc>
            </a:pPr>
            <a:r>
              <a:rPr lang="en-IE" sz="1700" dirty="0">
                <a:solidFill>
                  <a:schemeClr val="accent3">
                    <a:lumMod val="75000"/>
                  </a:schemeClr>
                </a:solidFill>
              </a:rPr>
              <a:t>14 </a:t>
            </a:r>
            <a:r>
              <a:rPr lang="en-IE" sz="1700" dirty="0" err="1" smtClean="0">
                <a:solidFill>
                  <a:schemeClr val="accent3">
                    <a:lumMod val="75000"/>
                  </a:schemeClr>
                </a:solidFill>
              </a:rPr>
              <a:t>partnerů</a:t>
            </a:r>
            <a:r>
              <a:rPr lang="en-IE" sz="1700" dirty="0" smtClean="0">
                <a:solidFill>
                  <a:schemeClr val="accent3">
                    <a:lumMod val="75000"/>
                  </a:schemeClr>
                </a:solidFill>
              </a:rPr>
              <a:t>*</a:t>
            </a:r>
            <a:endParaRPr lang="en-IE" sz="17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45000"/>
              </a:lnSpc>
            </a:pPr>
            <a:r>
              <a:rPr lang="en-IE" sz="1700" dirty="0">
                <a:solidFill>
                  <a:schemeClr val="accent3">
                    <a:lumMod val="75000"/>
                  </a:schemeClr>
                </a:solidFill>
              </a:rPr>
              <a:t>7 </a:t>
            </a:r>
            <a:r>
              <a:rPr lang="en-IE" sz="1700" dirty="0" err="1">
                <a:solidFill>
                  <a:schemeClr val="accent3">
                    <a:lumMod val="75000"/>
                  </a:schemeClr>
                </a:solidFill>
              </a:rPr>
              <a:t>zemí</a:t>
            </a:r>
            <a:endParaRPr lang="en-IE" sz="17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45000"/>
              </a:lnSpc>
            </a:pPr>
            <a:endParaRPr lang="en-IE" dirty="0"/>
          </a:p>
          <a:p>
            <a:pPr>
              <a:lnSpc>
                <a:spcPct val="145000"/>
              </a:lnSpc>
            </a:pPr>
            <a:endParaRPr lang="en-IE" dirty="0"/>
          </a:p>
          <a:p>
            <a:pPr>
              <a:lnSpc>
                <a:spcPct val="145000"/>
              </a:lnSpc>
            </a:pPr>
            <a:endParaRPr lang="en-IE" dirty="0"/>
          </a:p>
          <a:p>
            <a:pPr>
              <a:lnSpc>
                <a:spcPct val="145000"/>
              </a:lnSpc>
            </a:pPr>
            <a:endParaRPr lang="en-IE" dirty="0"/>
          </a:p>
          <a:p>
            <a:pPr>
              <a:lnSpc>
                <a:spcPct val="145000"/>
              </a:lnSpc>
            </a:pPr>
            <a:endParaRPr lang="en-IE" dirty="0"/>
          </a:p>
          <a:p>
            <a:pPr>
              <a:lnSpc>
                <a:spcPct val="145000"/>
              </a:lnSpc>
            </a:pPr>
            <a:endParaRPr lang="en-IE" dirty="0"/>
          </a:p>
        </p:txBody>
      </p:sp>
      <p:pic>
        <p:nvPicPr>
          <p:cNvPr id="8" name="Picture 7" descr="eu-map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83" y="1462424"/>
            <a:ext cx="4334767" cy="2686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0880" y="4288493"/>
            <a:ext cx="475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600" i="1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Společnost</a:t>
            </a:r>
            <a:r>
              <a:rPr lang="en-US" sz="1600" i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QUI! Group 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n-US" sz="1600" i="1" dirty="0" err="1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podílela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projektu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NEWTON do 31. </a:t>
            </a:r>
            <a:r>
              <a:rPr lang="en-US" sz="1600" i="1" dirty="0" err="1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srpna</a:t>
            </a:r>
            <a:r>
              <a:rPr lang="en-US" sz="1600" i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3772048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05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projektu NEWTON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IE" sz="1600" b="1" dirty="0">
                <a:solidFill>
                  <a:srgbClr val="203865"/>
                </a:solidFill>
              </a:rPr>
              <a:t>V </a:t>
            </a:r>
            <a:r>
              <a:rPr lang="en-IE" sz="1600" b="1" dirty="0" err="1">
                <a:solidFill>
                  <a:srgbClr val="203865"/>
                </a:solidFill>
              </a:rPr>
              <a:t>Evropě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klesá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počet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vědeckých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absolventů</a:t>
            </a:r>
            <a:endParaRPr lang="en-IE" sz="1600" b="1" dirty="0">
              <a:solidFill>
                <a:srgbClr val="203865"/>
              </a:solidFill>
            </a:endParaRPr>
          </a:p>
          <a:p>
            <a:pPr lvl="1"/>
            <a:r>
              <a:rPr lang="cs-CZ" sz="1600" dirty="0">
                <a:solidFill>
                  <a:srgbClr val="7C7C7C"/>
                </a:solidFill>
              </a:rPr>
              <a:t>S</a:t>
            </a:r>
            <a:r>
              <a:rPr lang="en-IE" sz="1600" dirty="0" err="1">
                <a:solidFill>
                  <a:srgbClr val="7C7C7C"/>
                </a:solidFill>
              </a:rPr>
              <a:t>tudenti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nejsou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motivování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ke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studiu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cs-CZ" sz="1600" dirty="0">
                <a:solidFill>
                  <a:srgbClr val="7C7C7C"/>
                </a:solidFill>
              </a:rPr>
              <a:t>technických a přírodních věd</a:t>
            </a:r>
            <a:endParaRPr lang="en-IE" sz="1600" dirty="0">
              <a:solidFill>
                <a:srgbClr val="7C7C7C"/>
              </a:solidFill>
            </a:endParaRPr>
          </a:p>
          <a:p>
            <a:pPr lvl="1"/>
            <a:r>
              <a:rPr lang="en-IE" sz="1600" dirty="0" err="1">
                <a:solidFill>
                  <a:srgbClr val="7C7C7C"/>
                </a:solidFill>
              </a:rPr>
              <a:t>Evropa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čelí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alarmujícímu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nedostatku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vědců</a:t>
            </a:r>
            <a:endParaRPr lang="en-IE" sz="1600" dirty="0">
              <a:solidFill>
                <a:srgbClr val="7C7C7C"/>
              </a:solidFill>
            </a:endParaRPr>
          </a:p>
          <a:p>
            <a:pPr lvl="1"/>
            <a:r>
              <a:rPr lang="en-IE" sz="1600" dirty="0" err="1">
                <a:solidFill>
                  <a:srgbClr val="7C7C7C"/>
                </a:solidFill>
              </a:rPr>
              <a:t>Odklon</a:t>
            </a:r>
            <a:r>
              <a:rPr lang="en-IE" sz="1600" dirty="0">
                <a:solidFill>
                  <a:srgbClr val="7C7C7C"/>
                </a:solidFill>
              </a:rPr>
              <a:t> od </a:t>
            </a:r>
            <a:r>
              <a:rPr lang="en-IE" sz="1600" dirty="0" err="1">
                <a:solidFill>
                  <a:srgbClr val="7C7C7C"/>
                </a:solidFill>
              </a:rPr>
              <a:t>vědy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údajně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začíná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na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středoškolské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úrovni</a:t>
            </a:r>
            <a:endParaRPr lang="en-IE" sz="1600" dirty="0">
              <a:solidFill>
                <a:srgbClr val="7C7C7C"/>
              </a:solidFill>
            </a:endParaRPr>
          </a:p>
          <a:p>
            <a:pPr marL="457200" lvl="1" indent="0">
              <a:buNone/>
            </a:pPr>
            <a:endParaRPr lang="en-IE" sz="1600" dirty="0">
              <a:solidFill>
                <a:srgbClr val="7C7C7C"/>
              </a:solidFill>
            </a:endParaRPr>
          </a:p>
          <a:p>
            <a:pPr marL="0" indent="0">
              <a:buNone/>
            </a:pPr>
            <a:r>
              <a:rPr lang="en-IE" sz="1600" b="1" dirty="0" err="1">
                <a:solidFill>
                  <a:srgbClr val="203865"/>
                </a:solidFill>
              </a:rPr>
              <a:t>Výuka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technick</a:t>
            </a:r>
            <a:r>
              <a:rPr lang="cs-CZ" sz="1600" b="1" dirty="0" err="1">
                <a:solidFill>
                  <a:srgbClr val="203865"/>
                </a:solidFill>
              </a:rPr>
              <a:t>ých</a:t>
            </a:r>
            <a:r>
              <a:rPr lang="en-IE" sz="1600" b="1" dirty="0">
                <a:solidFill>
                  <a:srgbClr val="203865"/>
                </a:solidFill>
              </a:rPr>
              <a:t> a </a:t>
            </a:r>
            <a:r>
              <a:rPr lang="en-IE" sz="1600" b="1" dirty="0" err="1">
                <a:solidFill>
                  <a:srgbClr val="203865"/>
                </a:solidFill>
              </a:rPr>
              <a:t>přírodní</a:t>
            </a:r>
            <a:r>
              <a:rPr lang="cs-CZ" sz="1600" b="1" dirty="0">
                <a:solidFill>
                  <a:srgbClr val="203865"/>
                </a:solidFill>
              </a:rPr>
              <a:t>ch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věd</a:t>
            </a:r>
            <a:r>
              <a:rPr lang="cs-CZ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vyžaduje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zásadní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reformu</a:t>
            </a:r>
            <a:endParaRPr lang="en-IE" sz="1600" b="1" dirty="0">
              <a:solidFill>
                <a:srgbClr val="203865"/>
              </a:solidFill>
            </a:endParaRPr>
          </a:p>
          <a:p>
            <a:pPr lvl="1"/>
            <a:r>
              <a:rPr lang="cs-CZ" sz="1600" dirty="0">
                <a:solidFill>
                  <a:srgbClr val="7C7C7C"/>
                </a:solidFill>
              </a:rPr>
              <a:t>B</a:t>
            </a:r>
            <a:r>
              <a:rPr lang="en-IE" sz="1600" dirty="0" err="1">
                <a:solidFill>
                  <a:srgbClr val="7C7C7C"/>
                </a:solidFill>
              </a:rPr>
              <a:t>udoucí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trh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práce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vyžaduje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nové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dovednosti</a:t>
            </a:r>
            <a:endParaRPr lang="en-IE" sz="1600" dirty="0">
              <a:solidFill>
                <a:srgbClr val="7C7C7C"/>
              </a:solidFill>
            </a:endParaRPr>
          </a:p>
          <a:p>
            <a:pPr lvl="1"/>
            <a:r>
              <a:rPr lang="cs-CZ" sz="1600" dirty="0">
                <a:solidFill>
                  <a:srgbClr val="7C7C7C"/>
                </a:solidFill>
              </a:rPr>
              <a:t>M</a:t>
            </a:r>
            <a:r>
              <a:rPr lang="en-IE" sz="1600" dirty="0" err="1">
                <a:solidFill>
                  <a:srgbClr val="7C7C7C"/>
                </a:solidFill>
              </a:rPr>
              <a:t>usí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být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zdůrazněno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samostatné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badatelsky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orientované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učení</a:t>
            </a:r>
            <a:endParaRPr lang="en-IE" sz="1600" dirty="0">
              <a:solidFill>
                <a:srgbClr val="7C7C7C"/>
              </a:solidFill>
            </a:endParaRPr>
          </a:p>
          <a:p>
            <a:pPr lvl="1"/>
            <a:r>
              <a:rPr lang="cs-CZ" sz="1600" dirty="0">
                <a:solidFill>
                  <a:srgbClr val="7C7C7C"/>
                </a:solidFill>
              </a:rPr>
              <a:t>J</a:t>
            </a:r>
            <a:r>
              <a:rPr lang="en-IE" sz="1600" dirty="0">
                <a:solidFill>
                  <a:srgbClr val="7C7C7C"/>
                </a:solidFill>
              </a:rPr>
              <a:t>e </a:t>
            </a:r>
            <a:r>
              <a:rPr lang="en-IE" sz="1600" dirty="0" err="1">
                <a:solidFill>
                  <a:srgbClr val="7C7C7C"/>
                </a:solidFill>
              </a:rPr>
              <a:t>oceňována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týmová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práce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bádání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inovativnost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analytické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dovednosti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239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projektu NEWTON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2"/>
            <a:ext cx="7886700" cy="2963381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IE" sz="1600" b="1" dirty="0" err="1">
                <a:solidFill>
                  <a:srgbClr val="203865"/>
                </a:solidFill>
              </a:rPr>
              <a:t>Mileniálové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jsou</a:t>
            </a:r>
            <a:r>
              <a:rPr lang="en-IE" sz="1600" b="1" dirty="0">
                <a:solidFill>
                  <a:srgbClr val="203865"/>
                </a:solidFill>
              </a:rPr>
              <a:t> „</a:t>
            </a:r>
            <a:r>
              <a:rPr lang="en-IE" sz="1600" b="1" dirty="0" err="1">
                <a:solidFill>
                  <a:srgbClr val="203865"/>
                </a:solidFill>
              </a:rPr>
              <a:t>digitální</a:t>
            </a:r>
            <a:r>
              <a:rPr lang="en-IE" sz="1600" b="1" dirty="0">
                <a:solidFill>
                  <a:srgbClr val="203865"/>
                </a:solidFill>
              </a:rPr>
              <a:t>“</a:t>
            </a:r>
          </a:p>
          <a:p>
            <a:pPr lvl="1"/>
            <a:r>
              <a:rPr lang="cs-CZ" sz="1600" dirty="0">
                <a:solidFill>
                  <a:srgbClr val="7C7C7C"/>
                </a:solidFill>
              </a:rPr>
              <a:t>S</a:t>
            </a:r>
            <a:r>
              <a:rPr lang="en-IE" sz="1600" dirty="0" err="1">
                <a:solidFill>
                  <a:srgbClr val="7C7C7C"/>
                </a:solidFill>
              </a:rPr>
              <a:t>tudenti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mají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odlišné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myšlení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dovednosti</a:t>
            </a:r>
            <a:r>
              <a:rPr lang="en-IE" sz="1600" dirty="0">
                <a:solidFill>
                  <a:srgbClr val="7C7C7C"/>
                </a:solidFill>
              </a:rPr>
              <a:t> v </a:t>
            </a:r>
            <a:r>
              <a:rPr lang="en-IE" sz="1600" dirty="0" err="1">
                <a:solidFill>
                  <a:srgbClr val="7C7C7C"/>
                </a:solidFill>
              </a:rPr>
              <a:t>porovnání</a:t>
            </a:r>
            <a:r>
              <a:rPr lang="en-IE" sz="1600" dirty="0">
                <a:solidFill>
                  <a:srgbClr val="7C7C7C"/>
                </a:solidFill>
              </a:rPr>
              <a:t> s </a:t>
            </a:r>
            <a:r>
              <a:rPr lang="en-IE" sz="1600" dirty="0" err="1">
                <a:solidFill>
                  <a:srgbClr val="7C7C7C"/>
                </a:solidFill>
              </a:rPr>
              <a:t>předchozími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generacemi</a:t>
            </a:r>
            <a:r>
              <a:rPr lang="en-IE" sz="1600" dirty="0">
                <a:solidFill>
                  <a:srgbClr val="7C7C7C"/>
                </a:solidFill>
              </a:rPr>
              <a:t>: </a:t>
            </a:r>
            <a:r>
              <a:rPr lang="en-IE" sz="1600" dirty="0" err="1">
                <a:solidFill>
                  <a:srgbClr val="7C7C7C"/>
                </a:solidFill>
              </a:rPr>
              <a:t>např</a:t>
            </a:r>
            <a:r>
              <a:rPr lang="en-IE" sz="1600" dirty="0">
                <a:solidFill>
                  <a:srgbClr val="7C7C7C"/>
                </a:solidFill>
              </a:rPr>
              <a:t>. </a:t>
            </a:r>
            <a:r>
              <a:rPr lang="en-IE" sz="1600" dirty="0" err="1">
                <a:solidFill>
                  <a:srgbClr val="7C7C7C"/>
                </a:solidFill>
              </a:rPr>
              <a:t>zkrácené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udržení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pozornosti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schopnost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řešení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více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věcí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najednou</a:t>
            </a:r>
            <a:endParaRPr lang="en-IE" sz="1600" dirty="0">
              <a:solidFill>
                <a:srgbClr val="7C7C7C"/>
              </a:solidFill>
            </a:endParaRPr>
          </a:p>
          <a:p>
            <a:pPr lvl="1"/>
            <a:r>
              <a:rPr lang="en-IE" sz="1600" dirty="0" err="1">
                <a:solidFill>
                  <a:srgbClr val="7C7C7C"/>
                </a:solidFill>
              </a:rPr>
              <a:t>Technologie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jsou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součástí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jejich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běžné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komunikace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každodenního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života</a:t>
            </a:r>
            <a:endParaRPr lang="en-IE" sz="1600" dirty="0">
              <a:solidFill>
                <a:srgbClr val="7C7C7C"/>
              </a:solidFill>
            </a:endParaRPr>
          </a:p>
          <a:p>
            <a:pPr lvl="1"/>
            <a:r>
              <a:rPr lang="cs-CZ" sz="1600" dirty="0">
                <a:solidFill>
                  <a:srgbClr val="7C7C7C"/>
                </a:solidFill>
              </a:rPr>
              <a:t>T</a:t>
            </a:r>
            <a:r>
              <a:rPr lang="en-IE" sz="1600" dirty="0" err="1">
                <a:solidFill>
                  <a:srgbClr val="7C7C7C"/>
                </a:solidFill>
              </a:rPr>
              <a:t>echnologie</a:t>
            </a:r>
            <a:r>
              <a:rPr lang="en-IE" sz="1600" dirty="0">
                <a:solidFill>
                  <a:srgbClr val="7C7C7C"/>
                </a:solidFill>
              </a:rPr>
              <a:t> by se </a:t>
            </a:r>
            <a:r>
              <a:rPr lang="en-IE" sz="1600" dirty="0" err="1">
                <a:solidFill>
                  <a:srgbClr val="7C7C7C"/>
                </a:solidFill>
              </a:rPr>
              <a:t>měly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ve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vzdělávání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široce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využívat</a:t>
            </a:r>
            <a:endParaRPr lang="en-IE" sz="1600" dirty="0">
              <a:solidFill>
                <a:srgbClr val="7C7C7C"/>
              </a:solidFill>
            </a:endParaRPr>
          </a:p>
          <a:p>
            <a:pPr marL="0" indent="0">
              <a:buNone/>
            </a:pPr>
            <a:endParaRPr lang="en-IE" sz="1600" b="1" dirty="0">
              <a:solidFill>
                <a:srgbClr val="7C7C7C"/>
              </a:solidFill>
            </a:endParaRPr>
          </a:p>
          <a:p>
            <a:pPr marL="0" lvl="0" indent="0">
              <a:buNone/>
            </a:pPr>
            <a:r>
              <a:rPr lang="en-IE" sz="1600" b="1" dirty="0" err="1">
                <a:solidFill>
                  <a:srgbClr val="203865"/>
                </a:solidFill>
              </a:rPr>
              <a:t>Inkluzivní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vzdělávání</a:t>
            </a:r>
            <a:r>
              <a:rPr lang="en-IE" sz="1600" b="1" dirty="0">
                <a:solidFill>
                  <a:srgbClr val="203865"/>
                </a:solidFill>
              </a:rPr>
              <a:t> je </a:t>
            </a:r>
            <a:r>
              <a:rPr lang="en-IE" sz="1600" b="1" dirty="0" err="1">
                <a:solidFill>
                  <a:srgbClr val="203865"/>
                </a:solidFill>
              </a:rPr>
              <a:t>stále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nedostatečně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implementováno</a:t>
            </a:r>
            <a:r>
              <a:rPr lang="en-IE" sz="1600" b="1" dirty="0">
                <a:solidFill>
                  <a:srgbClr val="203865"/>
                </a:solidFill>
              </a:rPr>
              <a:t> v </a:t>
            </a:r>
            <a:r>
              <a:rPr lang="en-IE" sz="1600" b="1" dirty="0" err="1">
                <a:solidFill>
                  <a:srgbClr val="203865"/>
                </a:solidFill>
              </a:rPr>
              <a:t>širším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měřítku</a:t>
            </a:r>
            <a:endParaRPr lang="en-IE" sz="1600" b="1" dirty="0">
              <a:solidFill>
                <a:srgbClr val="203865"/>
              </a:solidFill>
            </a:endParaRPr>
          </a:p>
          <a:p>
            <a:pPr lvl="1"/>
            <a:r>
              <a:rPr lang="cs-CZ" sz="1600" dirty="0" err="1">
                <a:solidFill>
                  <a:srgbClr val="7C7C7C"/>
                </a:solidFill>
              </a:rPr>
              <a:t>Z</a:t>
            </a:r>
            <a:r>
              <a:rPr lang="en-IE" sz="1600" dirty="0" err="1">
                <a:solidFill>
                  <a:srgbClr val="7C7C7C"/>
                </a:solidFill>
              </a:rPr>
              <a:t>dravotně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postižení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studenti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mají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stále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vyšší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míru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předčasného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ukončování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studia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než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studenti</a:t>
            </a:r>
            <a:r>
              <a:rPr lang="en-IE" sz="1600" dirty="0">
                <a:solidFill>
                  <a:srgbClr val="7C7C7C"/>
                </a:solidFill>
              </a:rPr>
              <a:t> bez </a:t>
            </a:r>
            <a:r>
              <a:rPr lang="en-IE" sz="1600" dirty="0" err="1">
                <a:solidFill>
                  <a:srgbClr val="7C7C7C"/>
                </a:solidFill>
              </a:rPr>
              <a:t>zdravotního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postižení</a:t>
            </a:r>
            <a:endParaRPr lang="en-IE" sz="1600" dirty="0">
              <a:solidFill>
                <a:srgbClr val="7C7C7C"/>
              </a:solidFill>
            </a:endParaRPr>
          </a:p>
          <a:p>
            <a:pPr lvl="1"/>
            <a:r>
              <a:rPr lang="cs-CZ" sz="1600" dirty="0">
                <a:solidFill>
                  <a:srgbClr val="7C7C7C"/>
                </a:solidFill>
              </a:rPr>
              <a:t>P</a:t>
            </a:r>
            <a:r>
              <a:rPr lang="en-IE" sz="1600" dirty="0" err="1">
                <a:solidFill>
                  <a:srgbClr val="7C7C7C"/>
                </a:solidFill>
              </a:rPr>
              <a:t>ro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studenty</a:t>
            </a:r>
            <a:r>
              <a:rPr lang="en-IE" sz="1600" dirty="0">
                <a:solidFill>
                  <a:srgbClr val="7C7C7C"/>
                </a:solidFill>
              </a:rPr>
              <a:t> se </a:t>
            </a:r>
            <a:r>
              <a:rPr lang="en-IE" sz="1600" dirty="0" err="1">
                <a:solidFill>
                  <a:srgbClr val="7C7C7C"/>
                </a:solidFill>
              </a:rPr>
              <a:t>zdravotním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postižením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není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výuka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technick</a:t>
            </a:r>
            <a:r>
              <a:rPr lang="cs-CZ" sz="1600" dirty="0" err="1">
                <a:solidFill>
                  <a:srgbClr val="7C7C7C"/>
                </a:solidFill>
              </a:rPr>
              <a:t>ých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přírodní</a:t>
            </a:r>
            <a:r>
              <a:rPr lang="cs-CZ" sz="1600" dirty="0">
                <a:solidFill>
                  <a:srgbClr val="7C7C7C"/>
                </a:solidFill>
              </a:rPr>
              <a:t>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věd</a:t>
            </a:r>
            <a:r>
              <a:rPr lang="cs-CZ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komplexně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zajišťována</a:t>
            </a:r>
            <a:endParaRPr lang="en-IE" sz="1600" dirty="0">
              <a:solidFill>
                <a:srgbClr val="7C7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6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etapy projektu NEWTON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70012"/>
            <a:ext cx="8364521" cy="2963381"/>
          </a:xfr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rgbClr val="203865"/>
                </a:solidFill>
              </a:rPr>
              <a:t>P</a:t>
            </a:r>
            <a:r>
              <a:rPr lang="en-IE" sz="1600" b="1" dirty="0" err="1">
                <a:solidFill>
                  <a:srgbClr val="203865"/>
                </a:solidFill>
              </a:rPr>
              <a:t>rojektové</a:t>
            </a:r>
            <a:r>
              <a:rPr lang="en-IE" sz="1600" b="1" dirty="0">
                <a:solidFill>
                  <a:srgbClr val="203865"/>
                </a:solidFill>
              </a:rPr>
              <a:t> </a:t>
            </a:r>
            <a:r>
              <a:rPr lang="en-IE" sz="1600" b="1" dirty="0" err="1">
                <a:solidFill>
                  <a:srgbClr val="203865"/>
                </a:solidFill>
              </a:rPr>
              <a:t>cíle</a:t>
            </a:r>
            <a:r>
              <a:rPr lang="en-IE" sz="1600" b="1" dirty="0">
                <a:solidFill>
                  <a:srgbClr val="203865"/>
                </a:solidFill>
              </a:rPr>
              <a:t> a </a:t>
            </a:r>
            <a:r>
              <a:rPr lang="en-IE" sz="1600" b="1" dirty="0" err="1">
                <a:solidFill>
                  <a:srgbClr val="203865"/>
                </a:solidFill>
              </a:rPr>
              <a:t>plánování</a:t>
            </a:r>
            <a:endParaRPr lang="en-IE" sz="1600" b="1" dirty="0">
              <a:solidFill>
                <a:srgbClr val="203865"/>
              </a:solidFill>
            </a:endParaRPr>
          </a:p>
          <a:p>
            <a:pPr marL="457200" lvl="1" indent="0">
              <a:buNone/>
            </a:pPr>
            <a:r>
              <a:rPr lang="en-IE" sz="1600" dirty="0">
                <a:solidFill>
                  <a:srgbClr val="7C7C7C"/>
                </a:solidFill>
              </a:rPr>
              <a:t>5 </a:t>
            </a:r>
            <a:r>
              <a:rPr lang="en-IE" sz="1600" dirty="0" err="1">
                <a:solidFill>
                  <a:srgbClr val="7C7C7C"/>
                </a:solidFill>
              </a:rPr>
              <a:t>hlavních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cílů</a:t>
            </a:r>
            <a:r>
              <a:rPr lang="en-IE" sz="1600" dirty="0">
                <a:solidFill>
                  <a:srgbClr val="7C7C7C"/>
                </a:solidFill>
              </a:rPr>
              <a:t>, 8 </a:t>
            </a:r>
            <a:r>
              <a:rPr lang="en-IE" sz="1600" dirty="0" err="1">
                <a:solidFill>
                  <a:srgbClr val="7C7C7C"/>
                </a:solidFill>
              </a:rPr>
              <a:t>pracovních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balíčků</a:t>
            </a:r>
            <a:r>
              <a:rPr lang="en-IE" sz="1600" dirty="0">
                <a:solidFill>
                  <a:srgbClr val="7C7C7C"/>
                </a:solidFill>
              </a:rPr>
              <a:t> (work packages) a </a:t>
            </a:r>
            <a:r>
              <a:rPr lang="en-IE" sz="1600" dirty="0" err="1">
                <a:solidFill>
                  <a:srgbClr val="7C7C7C"/>
                </a:solidFill>
              </a:rPr>
              <a:t>mnoho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výsledných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výstupů</a:t>
            </a:r>
            <a:endParaRPr lang="en-IE" sz="1600" b="1" dirty="0">
              <a:solidFill>
                <a:srgbClr val="7C7C7C"/>
              </a:solidFill>
            </a:endParaRPr>
          </a:p>
          <a:p>
            <a:r>
              <a:rPr lang="en-IE" sz="1600" b="1" dirty="0">
                <a:solidFill>
                  <a:srgbClr val="203865"/>
                </a:solidFill>
              </a:rPr>
              <a:t>NEWTON </a:t>
            </a:r>
            <a:r>
              <a:rPr lang="cs-CZ" sz="1600" b="1" dirty="0">
                <a:solidFill>
                  <a:srgbClr val="203865"/>
                </a:solidFill>
              </a:rPr>
              <a:t>t</a:t>
            </a:r>
            <a:r>
              <a:rPr lang="en-IE" sz="1600" b="1" dirty="0" err="1">
                <a:solidFill>
                  <a:srgbClr val="203865"/>
                </a:solidFill>
              </a:rPr>
              <a:t>echnologie</a:t>
            </a:r>
            <a:endParaRPr lang="en-IE" sz="1600" b="1" dirty="0">
              <a:solidFill>
                <a:srgbClr val="203865"/>
              </a:solidFill>
            </a:endParaRPr>
          </a:p>
          <a:p>
            <a:pPr marL="457200" lvl="1" indent="0">
              <a:buNone/>
            </a:pPr>
            <a:r>
              <a:rPr lang="en-IE" sz="1600" dirty="0" err="1">
                <a:solidFill>
                  <a:srgbClr val="7C7C7C"/>
                </a:solidFill>
              </a:rPr>
              <a:t>zaměření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na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inovativní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řešení</a:t>
            </a:r>
            <a:endParaRPr lang="en-IE" sz="1600" dirty="0">
              <a:solidFill>
                <a:srgbClr val="7C7C7C"/>
              </a:solidFill>
            </a:endParaRPr>
          </a:p>
          <a:p>
            <a:r>
              <a:rPr lang="en-IE" sz="1600" b="1" dirty="0">
                <a:solidFill>
                  <a:srgbClr val="203865"/>
                </a:solidFill>
              </a:rPr>
              <a:t>NEWTON </a:t>
            </a:r>
            <a:r>
              <a:rPr lang="cs-CZ" sz="1600" b="1" dirty="0">
                <a:solidFill>
                  <a:srgbClr val="203865"/>
                </a:solidFill>
              </a:rPr>
              <a:t>p</a:t>
            </a:r>
            <a:r>
              <a:rPr lang="en-IE" sz="1600" b="1" dirty="0" err="1">
                <a:solidFill>
                  <a:srgbClr val="203865"/>
                </a:solidFill>
              </a:rPr>
              <a:t>latform</a:t>
            </a:r>
            <a:r>
              <a:rPr lang="cs-CZ" sz="1600" b="1" dirty="0">
                <a:solidFill>
                  <a:srgbClr val="203865"/>
                </a:solidFill>
              </a:rPr>
              <a:t>a</a:t>
            </a:r>
            <a:endParaRPr lang="en-IE" sz="1600" b="1" dirty="0">
              <a:solidFill>
                <a:srgbClr val="203865"/>
              </a:solidFill>
            </a:endParaRPr>
          </a:p>
          <a:p>
            <a:pPr marL="457200" lvl="1" indent="0">
              <a:buNone/>
            </a:pPr>
            <a:r>
              <a:rPr lang="en-IE" sz="1600" dirty="0" err="1">
                <a:solidFill>
                  <a:srgbClr val="7C7C7C"/>
                </a:solidFill>
              </a:rPr>
              <a:t>rozsáhlá</a:t>
            </a:r>
            <a:r>
              <a:rPr lang="en-IE" sz="1600" dirty="0">
                <a:solidFill>
                  <a:srgbClr val="7C7C7C"/>
                </a:solidFill>
              </a:rPr>
              <a:t> TEL </a:t>
            </a:r>
            <a:r>
              <a:rPr lang="en-IE" sz="1600" dirty="0" err="1">
                <a:solidFill>
                  <a:srgbClr val="7C7C7C"/>
                </a:solidFill>
              </a:rPr>
              <a:t>platforma</a:t>
            </a:r>
            <a:endParaRPr lang="en-IE" sz="1600" dirty="0">
              <a:solidFill>
                <a:srgbClr val="7C7C7C"/>
              </a:solidFill>
            </a:endParaRPr>
          </a:p>
          <a:p>
            <a:r>
              <a:rPr lang="en-IE" sz="1600" b="1" dirty="0">
                <a:solidFill>
                  <a:srgbClr val="203865"/>
                </a:solidFill>
              </a:rPr>
              <a:t>NEWTON </a:t>
            </a:r>
            <a:r>
              <a:rPr lang="en-IE" sz="1600" b="1" dirty="0" err="1">
                <a:solidFill>
                  <a:srgbClr val="203865"/>
                </a:solidFill>
              </a:rPr>
              <a:t>zavádění</a:t>
            </a:r>
            <a:r>
              <a:rPr lang="en-IE" sz="1600" b="1" dirty="0">
                <a:solidFill>
                  <a:srgbClr val="203865"/>
                </a:solidFill>
              </a:rPr>
              <a:t> a </a:t>
            </a:r>
            <a:r>
              <a:rPr lang="en-IE" sz="1600" b="1" dirty="0" err="1">
                <a:solidFill>
                  <a:srgbClr val="203865"/>
                </a:solidFill>
              </a:rPr>
              <a:t>testování</a:t>
            </a:r>
            <a:endParaRPr lang="en-IE" sz="1600" b="1" dirty="0">
              <a:solidFill>
                <a:srgbClr val="203865"/>
              </a:solidFill>
            </a:endParaRPr>
          </a:p>
          <a:p>
            <a:pPr marL="457200" lvl="1" indent="0">
              <a:buNone/>
            </a:pPr>
            <a:r>
              <a:rPr lang="en-IE" sz="1600" dirty="0" err="1">
                <a:solidFill>
                  <a:srgbClr val="7C7C7C"/>
                </a:solidFill>
              </a:rPr>
              <a:t>scénáře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technick</a:t>
            </a:r>
            <a:r>
              <a:rPr lang="cs-CZ" sz="1600" dirty="0" err="1">
                <a:solidFill>
                  <a:srgbClr val="7C7C7C"/>
                </a:solidFill>
              </a:rPr>
              <a:t>ých</a:t>
            </a:r>
            <a:r>
              <a:rPr lang="en-IE" sz="1600" dirty="0">
                <a:solidFill>
                  <a:srgbClr val="7C7C7C"/>
                </a:solidFill>
              </a:rPr>
              <a:t> a </a:t>
            </a:r>
            <a:r>
              <a:rPr lang="en-IE" sz="1600" dirty="0" err="1">
                <a:solidFill>
                  <a:srgbClr val="7C7C7C"/>
                </a:solidFill>
              </a:rPr>
              <a:t>přírodní</a:t>
            </a:r>
            <a:r>
              <a:rPr lang="cs-CZ" sz="1600" dirty="0">
                <a:solidFill>
                  <a:srgbClr val="7C7C7C"/>
                </a:solidFill>
              </a:rPr>
              <a:t>ch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věd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které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mají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být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zavedeny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ve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vzd</a:t>
            </a:r>
            <a:r>
              <a:rPr lang="cs-CZ" sz="1600" dirty="0" err="1">
                <a:solidFill>
                  <a:srgbClr val="7C7C7C"/>
                </a:solidFill>
              </a:rPr>
              <a:t>ěl</a:t>
            </a:r>
            <a:r>
              <a:rPr lang="cs-CZ" sz="1600" dirty="0">
                <a:solidFill>
                  <a:srgbClr val="7C7C7C"/>
                </a:solidFill>
              </a:rPr>
              <a:t>.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institucích</a:t>
            </a:r>
            <a:endParaRPr lang="en-IE" sz="1600" dirty="0">
              <a:solidFill>
                <a:srgbClr val="7C7C7C"/>
              </a:solidFill>
            </a:endParaRPr>
          </a:p>
          <a:p>
            <a:r>
              <a:rPr lang="en-IE" sz="1600" b="1" dirty="0">
                <a:solidFill>
                  <a:srgbClr val="203865"/>
                </a:solidFill>
              </a:rPr>
              <a:t>NEWTON </a:t>
            </a:r>
            <a:r>
              <a:rPr lang="en-IE" sz="1600" b="1" dirty="0" err="1">
                <a:solidFill>
                  <a:srgbClr val="203865"/>
                </a:solidFill>
              </a:rPr>
              <a:t>osvěta</a:t>
            </a:r>
            <a:endParaRPr lang="en-IE" sz="1600" b="1" dirty="0">
              <a:solidFill>
                <a:srgbClr val="203865"/>
              </a:solidFill>
            </a:endParaRPr>
          </a:p>
          <a:p>
            <a:pPr marL="457200" lvl="1" indent="0">
              <a:buNone/>
            </a:pPr>
            <a:r>
              <a:rPr lang="en-IE" sz="1600" dirty="0" err="1">
                <a:solidFill>
                  <a:srgbClr val="7C7C7C"/>
                </a:solidFill>
              </a:rPr>
              <a:t>publikace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standardizace</a:t>
            </a:r>
            <a:r>
              <a:rPr lang="en-IE" sz="1600" dirty="0">
                <a:solidFill>
                  <a:srgbClr val="7C7C7C"/>
                </a:solidFill>
              </a:rPr>
              <a:t>, </a:t>
            </a:r>
            <a:r>
              <a:rPr lang="en-IE" sz="1600" dirty="0" err="1">
                <a:solidFill>
                  <a:srgbClr val="7C7C7C"/>
                </a:solidFill>
              </a:rPr>
              <a:t>události</a:t>
            </a:r>
            <a:r>
              <a:rPr lang="en-IE" sz="1600" dirty="0">
                <a:solidFill>
                  <a:srgbClr val="7C7C7C"/>
                </a:solidFill>
              </a:rPr>
              <a:t> </a:t>
            </a:r>
            <a:r>
              <a:rPr lang="en-IE" sz="1600" dirty="0" err="1">
                <a:solidFill>
                  <a:srgbClr val="7C7C7C"/>
                </a:solidFill>
              </a:rPr>
              <a:t>atd</a:t>
            </a:r>
            <a:r>
              <a:rPr lang="en-IE" sz="1600" dirty="0">
                <a:solidFill>
                  <a:srgbClr val="7C7C7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68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Projektové cíle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70012"/>
            <a:ext cx="7809731" cy="2963381"/>
          </a:xfrm>
        </p:spPr>
        <p:txBody>
          <a:bodyPr>
            <a:noAutofit/>
          </a:bodyPr>
          <a:lstStyle/>
          <a:p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Vyvinout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zavést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šířit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soubor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nových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technologicky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vylepšených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učebních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mechanismů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zahrnujících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multimodální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GB" sz="1600" b="1" dirty="0" err="1">
                <a:solidFill>
                  <a:srgbClr val="203865"/>
                </a:solidFill>
              </a:rPr>
              <a:t>multisenzorickou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distribuci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médií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Vyvinout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integrovat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zavést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šířit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výukové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metodologie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založené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nejmodernějších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technologiích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jako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je </a:t>
            </a:r>
            <a:r>
              <a:rPr lang="en-GB" sz="1600" b="1" dirty="0" err="1">
                <a:solidFill>
                  <a:srgbClr val="203865"/>
                </a:solidFill>
              </a:rPr>
              <a:t>rozšířená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realita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600" b="1" dirty="0" err="1">
                <a:solidFill>
                  <a:srgbClr val="203865"/>
                </a:solidFill>
              </a:rPr>
              <a:t>gamifikace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GB" sz="1600" b="1" dirty="0" err="1">
                <a:solidFill>
                  <a:srgbClr val="203865"/>
                </a:solidFill>
              </a:rPr>
              <a:t>samostatně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řízené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(self-directed) </a:t>
            </a:r>
            <a:r>
              <a:rPr lang="en-GB" sz="1600" b="1" dirty="0" err="1">
                <a:solidFill>
                  <a:srgbClr val="203865"/>
                </a:solidFill>
              </a:rPr>
              <a:t>učení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které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usnadňují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přístup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učení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uživatelům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ze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středních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škol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600" b="1" dirty="0" err="1">
                <a:solidFill>
                  <a:srgbClr val="203865"/>
                </a:solidFill>
              </a:rPr>
              <a:t>vyšších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odborných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škol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600" b="1" dirty="0" err="1">
                <a:solidFill>
                  <a:srgbClr val="203865"/>
                </a:solidFill>
              </a:rPr>
              <a:t>vysokých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škol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GB" sz="1600" b="1" dirty="0" err="1">
                <a:solidFill>
                  <a:srgbClr val="203865"/>
                </a:solidFill>
              </a:rPr>
              <a:t>institucí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dalšího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vzdělávání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včetně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studentů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rgbClr val="203865"/>
                </a:solidFill>
              </a:rPr>
              <a:t>s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tělesným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postižením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77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43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dirty="0"/>
              <a:t>Projektové cíle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2"/>
            <a:ext cx="7886700" cy="2963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Vybudovat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rozsáhlou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platformu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která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propojuje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všechny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zúčastněné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strany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vzdělávání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lvl="1"/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umožňuje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opětovné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použití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obsahu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lvl="1"/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podporuje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generování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nového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obsahu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lvl="1"/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navyšuje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výměnu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obsahu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v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různých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formách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lvl="1"/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rozšiřuje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stávající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postupy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vyvíjí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rozšiřuje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nové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výukové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scénáře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lvl="1"/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podporuje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nové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inovativní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3">
                    <a:lumMod val="75000"/>
                  </a:schemeClr>
                </a:solidFill>
              </a:rPr>
              <a:t>podniky</a:t>
            </a:r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en-I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cs-CZ" dirty="0"/>
              <a:t>Projektové cíle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2"/>
            <a:ext cx="7822623" cy="2963381"/>
          </a:xfrm>
        </p:spPr>
        <p:txBody>
          <a:bodyPr>
            <a:noAutofit/>
          </a:bodyPr>
          <a:lstStyle/>
          <a:p>
            <a:r>
              <a:rPr lang="en-GB" sz="1600" dirty="0" err="1">
                <a:solidFill>
                  <a:srgbClr val="7C7C7C"/>
                </a:solidFill>
              </a:rPr>
              <a:t>Provádět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personalizaci</a:t>
            </a:r>
            <a:r>
              <a:rPr lang="en-GB" sz="1600" dirty="0">
                <a:solidFill>
                  <a:srgbClr val="7C7C7C"/>
                </a:solidFill>
              </a:rPr>
              <a:t> a </a:t>
            </a:r>
            <a:r>
              <a:rPr lang="en-GB" sz="1600" b="1" dirty="0" err="1">
                <a:solidFill>
                  <a:srgbClr val="203865"/>
                </a:solidFill>
              </a:rPr>
              <a:t>přizpůsobení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obsahu</a:t>
            </a:r>
            <a:r>
              <a:rPr lang="en-GB" sz="1600" dirty="0">
                <a:solidFill>
                  <a:srgbClr val="7C7C7C"/>
                </a:solidFill>
              </a:rPr>
              <a:t>, </a:t>
            </a:r>
            <a:r>
              <a:rPr lang="en-GB" sz="1600" dirty="0" err="1">
                <a:solidFill>
                  <a:srgbClr val="7C7C7C"/>
                </a:solidFill>
              </a:rPr>
              <a:t>jeho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distribuci</a:t>
            </a:r>
            <a:r>
              <a:rPr lang="en-GB" sz="1600" dirty="0">
                <a:solidFill>
                  <a:srgbClr val="7C7C7C"/>
                </a:solidFill>
              </a:rPr>
              <a:t> a </a:t>
            </a:r>
            <a:r>
              <a:rPr lang="en-GB" sz="1600" dirty="0" err="1">
                <a:solidFill>
                  <a:srgbClr val="7C7C7C"/>
                </a:solidFill>
              </a:rPr>
              <a:t>prezentaci</a:t>
            </a:r>
            <a:r>
              <a:rPr lang="en-GB" sz="1600" dirty="0">
                <a:solidFill>
                  <a:srgbClr val="7C7C7C"/>
                </a:solidFill>
              </a:rPr>
              <a:t> s</a:t>
            </a:r>
            <a:r>
              <a:rPr lang="cs-CZ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cílem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zvýšit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kvalitu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zkušeností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žáků</a:t>
            </a:r>
            <a:r>
              <a:rPr lang="en-GB" sz="1600" dirty="0">
                <a:solidFill>
                  <a:srgbClr val="7C7C7C"/>
                </a:solidFill>
              </a:rPr>
              <a:t> a </a:t>
            </a:r>
            <a:r>
              <a:rPr lang="en-GB" sz="1600" dirty="0" err="1">
                <a:solidFill>
                  <a:srgbClr val="7C7C7C"/>
                </a:solidFill>
              </a:rPr>
              <a:t>zlepšit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proces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učení</a:t>
            </a:r>
            <a:r>
              <a:rPr lang="en-GB" sz="1600" dirty="0">
                <a:solidFill>
                  <a:srgbClr val="7C7C7C"/>
                </a:solidFill>
              </a:rPr>
              <a:t>.</a:t>
            </a:r>
          </a:p>
          <a:p>
            <a:r>
              <a:rPr lang="en-GB" sz="1600" dirty="0" err="1">
                <a:solidFill>
                  <a:srgbClr val="7C7C7C"/>
                </a:solidFill>
              </a:rPr>
              <a:t>Ověřit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dopad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platformy</a:t>
            </a:r>
            <a:r>
              <a:rPr lang="en-GB" sz="1600" dirty="0">
                <a:solidFill>
                  <a:srgbClr val="7C7C7C"/>
                </a:solidFill>
              </a:rPr>
              <a:t> a </a:t>
            </a:r>
            <a:r>
              <a:rPr lang="en-GB" sz="1600" dirty="0" err="1">
                <a:solidFill>
                  <a:srgbClr val="7C7C7C"/>
                </a:solidFill>
              </a:rPr>
              <a:t>efektivitu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výukových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scénářů</a:t>
            </a:r>
            <a:r>
              <a:rPr lang="en-GB" sz="1600" dirty="0">
                <a:solidFill>
                  <a:srgbClr val="7C7C7C"/>
                </a:solidFill>
              </a:rPr>
              <a:t> z </a:t>
            </a:r>
            <a:r>
              <a:rPr lang="en-GB" sz="1600" dirty="0" err="1">
                <a:solidFill>
                  <a:srgbClr val="7C7C7C"/>
                </a:solidFill>
              </a:rPr>
              <a:t>hlediska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spokojenosti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uživatelů</a:t>
            </a:r>
            <a:r>
              <a:rPr lang="en-GB" sz="1600" dirty="0">
                <a:solidFill>
                  <a:srgbClr val="7C7C7C"/>
                </a:solidFill>
              </a:rPr>
              <a:t>, </a:t>
            </a:r>
            <a:r>
              <a:rPr lang="en-GB" sz="1600" dirty="0" err="1">
                <a:solidFill>
                  <a:srgbClr val="7C7C7C"/>
                </a:solidFill>
              </a:rPr>
              <a:t>zlepšení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učebních</a:t>
            </a:r>
            <a:r>
              <a:rPr lang="en-GB" sz="1600" dirty="0">
                <a:solidFill>
                  <a:srgbClr val="7C7C7C"/>
                </a:solidFill>
              </a:rPr>
              <a:t> a </a:t>
            </a:r>
            <a:r>
              <a:rPr lang="en-GB" sz="1600" dirty="0" err="1">
                <a:solidFill>
                  <a:srgbClr val="7C7C7C"/>
                </a:solidFill>
              </a:rPr>
              <a:t>výukových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zkušeností</a:t>
            </a:r>
            <a:r>
              <a:rPr lang="en-GB" sz="1600" dirty="0">
                <a:solidFill>
                  <a:srgbClr val="7C7C7C"/>
                </a:solidFill>
              </a:rPr>
              <a:t> a </a:t>
            </a:r>
            <a:r>
              <a:rPr lang="en-GB" sz="1600" dirty="0" err="1">
                <a:solidFill>
                  <a:srgbClr val="7C7C7C"/>
                </a:solidFill>
              </a:rPr>
              <a:t>podpůrných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technologií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dirty="0" err="1">
                <a:solidFill>
                  <a:srgbClr val="7C7C7C"/>
                </a:solidFill>
              </a:rPr>
              <a:t>prostřednictvím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celoevropských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pilotních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řešení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b="1" dirty="0">
                <a:solidFill>
                  <a:srgbClr val="203865"/>
                </a:solidFill>
              </a:rPr>
              <a:t>v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reálném</a:t>
            </a:r>
            <a:r>
              <a:rPr lang="en-GB" sz="1600" dirty="0">
                <a:solidFill>
                  <a:srgbClr val="7C7C7C"/>
                </a:solidFill>
              </a:rPr>
              <a:t> </a:t>
            </a:r>
            <a:r>
              <a:rPr lang="en-GB" sz="1600" b="1" dirty="0" err="1">
                <a:solidFill>
                  <a:srgbClr val="203865"/>
                </a:solidFill>
              </a:rPr>
              <a:t>životě</a:t>
            </a:r>
            <a:r>
              <a:rPr lang="en-GB" sz="1600" dirty="0">
                <a:solidFill>
                  <a:srgbClr val="7C7C7C"/>
                </a:solidFill>
              </a:rPr>
              <a:t>. </a:t>
            </a:r>
            <a:endParaRPr lang="en-IE" sz="1600" dirty="0">
              <a:solidFill>
                <a:srgbClr val="7C7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6923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5227</TotalTime>
  <Words>842</Words>
  <Application>Microsoft Macintosh PowerPoint</Application>
  <PresentationFormat>On-screen Show (16:9)</PresentationFormat>
  <Paragraphs>144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Verdana</vt:lpstr>
      <vt:lpstr>Arial</vt:lpstr>
      <vt:lpstr>2_Custom Design</vt:lpstr>
      <vt:lpstr>Custom Design</vt:lpstr>
      <vt:lpstr>PowerPoint Presentation</vt:lpstr>
      <vt:lpstr>Přehled projektu NEWTON</vt:lpstr>
      <vt:lpstr>Motivace projektu NEWTON</vt:lpstr>
      <vt:lpstr>Motivace projektu NEWTON</vt:lpstr>
      <vt:lpstr>Hlavní etapy projektu NEWTON</vt:lpstr>
      <vt:lpstr>Projektové cíle</vt:lpstr>
      <vt:lpstr>PowerPoint Presentation</vt:lpstr>
      <vt:lpstr>Projektové cíle</vt:lpstr>
      <vt:lpstr>Projektové cíle</vt:lpstr>
      <vt:lpstr>PowerPoint Presentation</vt:lpstr>
      <vt:lpstr>NEWTON technologie</vt:lpstr>
      <vt:lpstr>NEWTON vzdělávání</vt:lpstr>
      <vt:lpstr>NEWTON vzdělávání</vt:lpstr>
      <vt:lpstr>NEWTON vzdělávání</vt:lpstr>
      <vt:lpstr>NEWTON vzdělávání</vt:lpstr>
      <vt:lpstr>NEWTON vzdělávání</vt:lpstr>
      <vt:lpstr>NEWTON cílové skupiny uživatelů</vt:lpstr>
      <vt:lpstr>Projektové kontakty</vt:lpstr>
      <vt:lpstr>Sledujte nás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Ioana Ghergulescu</dc:creator>
  <cp:lastModifiedBy>Diana Bogusevschi</cp:lastModifiedBy>
  <cp:revision>372</cp:revision>
  <cp:lastPrinted>2015-12-04T17:32:39Z</cp:lastPrinted>
  <dcterms:created xsi:type="dcterms:W3CDTF">2014-11-10T19:21:03Z</dcterms:created>
  <dcterms:modified xsi:type="dcterms:W3CDTF">2018-11-21T16:12:15Z</dcterms:modified>
</cp:coreProperties>
</file>